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269" r:id="rId2"/>
    <p:sldId id="388" r:id="rId3"/>
    <p:sldId id="351" r:id="rId4"/>
    <p:sldId id="379" r:id="rId5"/>
    <p:sldId id="398" r:id="rId6"/>
    <p:sldId id="386" r:id="rId7"/>
    <p:sldId id="313" r:id="rId8"/>
    <p:sldId id="331" r:id="rId9"/>
    <p:sldId id="390" r:id="rId10"/>
    <p:sldId id="391" r:id="rId11"/>
    <p:sldId id="392" r:id="rId12"/>
    <p:sldId id="322" r:id="rId13"/>
    <p:sldId id="334" r:id="rId14"/>
    <p:sldId id="394" r:id="rId15"/>
    <p:sldId id="314" r:id="rId16"/>
    <p:sldId id="323" r:id="rId17"/>
    <p:sldId id="329" r:id="rId18"/>
    <p:sldId id="330" r:id="rId19"/>
    <p:sldId id="361" r:id="rId20"/>
    <p:sldId id="345" r:id="rId21"/>
    <p:sldId id="369" r:id="rId22"/>
    <p:sldId id="346" r:id="rId23"/>
    <p:sldId id="352" r:id="rId24"/>
    <p:sldId id="354" r:id="rId25"/>
    <p:sldId id="362" r:id="rId26"/>
    <p:sldId id="363" r:id="rId27"/>
    <p:sldId id="367" r:id="rId28"/>
    <p:sldId id="364" r:id="rId29"/>
    <p:sldId id="365" r:id="rId30"/>
    <p:sldId id="366" r:id="rId31"/>
    <p:sldId id="315" r:id="rId32"/>
    <p:sldId id="325" r:id="rId33"/>
    <p:sldId id="368" r:id="rId34"/>
    <p:sldId id="356" r:id="rId35"/>
    <p:sldId id="338" r:id="rId36"/>
    <p:sldId id="355" r:id="rId37"/>
    <p:sldId id="371" r:id="rId38"/>
    <p:sldId id="370" r:id="rId39"/>
    <p:sldId id="385" r:id="rId40"/>
    <p:sldId id="316" r:id="rId41"/>
    <p:sldId id="378" r:id="rId42"/>
    <p:sldId id="381" r:id="rId43"/>
    <p:sldId id="344" r:id="rId44"/>
    <p:sldId id="348" r:id="rId45"/>
    <p:sldId id="349" r:id="rId46"/>
    <p:sldId id="382" r:id="rId47"/>
    <p:sldId id="372" r:id="rId48"/>
    <p:sldId id="395" r:id="rId49"/>
    <p:sldId id="384" r:id="rId50"/>
    <p:sldId id="396" r:id="rId51"/>
    <p:sldId id="320" r:id="rId52"/>
    <p:sldId id="380" r:id="rId53"/>
    <p:sldId id="383" r:id="rId54"/>
    <p:sldId id="397" r:id="rId55"/>
    <p:sldId id="387" r:id="rId56"/>
  </p:sldIdLst>
  <p:sldSz cx="24384000" cy="13716000"/>
  <p:notesSz cx="6858000" cy="1924050"/>
  <p:defaultTextStyle>
    <a:defPPr>
      <a:defRPr lang="en-US"/>
    </a:defPPr>
    <a:lvl1pPr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1pPr>
    <a:lvl2pPr marL="457200" indent="-228600"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2pPr>
    <a:lvl3pPr marL="914400" indent="-457200"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3pPr>
    <a:lvl4pPr marL="1371600" indent="-685800"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4pPr>
    <a:lvl5pPr marL="1828800" indent="-914400"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5pPr>
    <a:lvl6pPr marL="2286000" algn="l" defTabSz="914400" rtl="0" eaLnBrk="1" latinLnBrk="0" hangingPunct="1">
      <a:defRPr sz="9000" kern="1200">
        <a:solidFill>
          <a:srgbClr val="7D8490"/>
        </a:solidFill>
        <a:latin typeface="Vista Sans OT Medium" pitchFamily="2" charset="0"/>
        <a:ea typeface="+mn-ea"/>
        <a:cs typeface="Vista Sans OT Medium" pitchFamily="2" charset="0"/>
        <a:sym typeface="Vista Sans OT Medium" pitchFamily="2" charset="0"/>
      </a:defRPr>
    </a:lvl6pPr>
    <a:lvl7pPr marL="2743200" algn="l" defTabSz="914400" rtl="0" eaLnBrk="1" latinLnBrk="0" hangingPunct="1">
      <a:defRPr sz="9000" kern="1200">
        <a:solidFill>
          <a:srgbClr val="7D8490"/>
        </a:solidFill>
        <a:latin typeface="Vista Sans OT Medium" pitchFamily="2" charset="0"/>
        <a:ea typeface="+mn-ea"/>
        <a:cs typeface="Vista Sans OT Medium" pitchFamily="2" charset="0"/>
        <a:sym typeface="Vista Sans OT Medium" pitchFamily="2" charset="0"/>
      </a:defRPr>
    </a:lvl7pPr>
    <a:lvl8pPr marL="3200400" algn="l" defTabSz="914400" rtl="0" eaLnBrk="1" latinLnBrk="0" hangingPunct="1">
      <a:defRPr sz="9000" kern="1200">
        <a:solidFill>
          <a:srgbClr val="7D8490"/>
        </a:solidFill>
        <a:latin typeface="Vista Sans OT Medium" pitchFamily="2" charset="0"/>
        <a:ea typeface="+mn-ea"/>
        <a:cs typeface="Vista Sans OT Medium" pitchFamily="2" charset="0"/>
        <a:sym typeface="Vista Sans OT Medium" pitchFamily="2" charset="0"/>
      </a:defRPr>
    </a:lvl8pPr>
    <a:lvl9pPr marL="3657600" algn="l" defTabSz="914400" rtl="0" eaLnBrk="1" latinLnBrk="0" hangingPunct="1">
      <a:defRPr sz="9000" kern="1200">
        <a:solidFill>
          <a:srgbClr val="7D8490"/>
        </a:solidFill>
        <a:latin typeface="Vista Sans OT Medium" pitchFamily="2" charset="0"/>
        <a:ea typeface="+mn-ea"/>
        <a:cs typeface="Vista Sans OT Medium" pitchFamily="2" charset="0"/>
        <a:sym typeface="Vista Sans OT Medium" pitchFamily="2" charset="0"/>
      </a:defRPr>
    </a:lvl9pPr>
  </p:defaultTextStyle>
  <p:extLst>
    <p:ext uri="{EFAFB233-063F-42B5-8137-9DF3F51BA10A}">
      <p15:sldGuideLst xmlns:p15="http://schemas.microsoft.com/office/powerpoint/2012/main">
        <p15:guide id="1" orient="horz" pos="4320" userDrawn="1">
          <p15:clr>
            <a:srgbClr val="A4A3A4"/>
          </p15:clr>
        </p15:guide>
        <p15:guide id="2" pos="76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8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Ref idx="maj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Ref idx="maj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Ref idx="maj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Ref idx="maj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Ref idx="maj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Ref idx="maj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8F44A2F1-9E1F-4B54-A3A2-5F16C0AD49E2}" styleName="">
    <a:tblBg/>
    <a:wholeTbl>
      <a:tcTxStyle b="off" i="off">
        <a:fontRef idx="minor">
          <a:srgbClr val="000000"/>
        </a:fontRef>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Col>
    <a:la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lastRow>
    <a:firstRow>
      <a:tcTxStyle b="off" i="off">
        <a:fontRef idx="minor">
          <a:srgbClr val="FFFFFF"/>
        </a:fontRef>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19"/>
    <p:restoredTop sz="78367"/>
  </p:normalViewPr>
  <p:slideViewPr>
    <p:cSldViewPr snapToGrid="0">
      <p:cViewPr varScale="1">
        <p:scale>
          <a:sx n="49" d="100"/>
          <a:sy n="49" d="100"/>
        </p:scale>
        <p:origin x="1496" y="208"/>
      </p:cViewPr>
      <p:guideLst>
        <p:guide orient="horz" pos="4320"/>
        <p:guide pos="76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14" name="Shape 18">
            <a:extLst>
              <a:ext uri="{FF2B5EF4-FFF2-40B4-BE49-F238E27FC236}">
                <a16:creationId xmlns:a16="http://schemas.microsoft.com/office/drawing/2014/main" id="{CB5CF9CA-496E-46FE-A077-6D61E4D42326}"/>
              </a:ext>
            </a:extLst>
          </p:cNvPr>
          <p:cNvSpPr>
            <a:spLocks noGrp="1" noRot="1" noChangeAspect="1" noChangeArrowheads="1"/>
          </p:cNvSpPr>
          <p:nvPr>
            <p:ph type="sldImg"/>
          </p:nvPr>
        </p:nvSpPr>
        <p:spPr bwMode="auto">
          <a:xfrm>
            <a:off x="1143000" y="685800"/>
            <a:ext cx="4572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sp>
      <p:sp>
        <p:nvSpPr>
          <p:cNvPr id="13315" name="Shape 19">
            <a:extLst>
              <a:ext uri="{FF2B5EF4-FFF2-40B4-BE49-F238E27FC236}">
                <a16:creationId xmlns:a16="http://schemas.microsoft.com/office/drawing/2014/main" id="{8A55CAC9-6E7A-4B42-A947-0AAEB08A517A}"/>
              </a:ext>
            </a:extLst>
          </p:cNvPr>
          <p:cNvSpPr>
            <a:spLocks noGrp="1" noChangeArrowheads="1"/>
          </p:cNvSpPr>
          <p:nvPr>
            <p:ph type="body" sz="quarter" idx="1"/>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endParaRPr lang="en-US" altLang="en-US">
              <a:sym typeface="Lucida Grande" pitchFamily="34" charset="0"/>
            </a:endParaRPr>
          </a:p>
        </p:txBody>
      </p:sp>
    </p:spTree>
  </p:cSld>
  <p:clrMap bg1="lt1" tx1="dk1" bg2="lt2" tx2="dk2" accent1="accent1" accent2="accent2" accent3="accent3" accent4="accent4" accent5="accent5" accent6="accent6" hlink="hlink" folHlink="folHlink"/>
  <p:notesStyle>
    <a:lvl1pPr algn="l" defTabSz="546100" rtl="0" eaLnBrk="0" fontAlgn="base" hangingPunct="0">
      <a:spcBef>
        <a:spcPct val="30000"/>
      </a:spcBef>
      <a:spcAft>
        <a:spcPct val="0"/>
      </a:spcAft>
      <a:defRPr sz="3000">
        <a:solidFill>
          <a:schemeClr val="tx1"/>
        </a:solidFill>
        <a:latin typeface="Lucida Grande"/>
        <a:ea typeface="Lucida Grande"/>
        <a:cs typeface="Lucida Grande"/>
        <a:sym typeface="Lucida Grande" pitchFamily="34" charset="0"/>
      </a:defRPr>
    </a:lvl1pPr>
    <a:lvl2pPr marL="742950" indent="-285750" algn="l" defTabSz="546100" rtl="0" eaLnBrk="0" fontAlgn="base" hangingPunct="0">
      <a:spcBef>
        <a:spcPct val="30000"/>
      </a:spcBef>
      <a:spcAft>
        <a:spcPct val="0"/>
      </a:spcAft>
      <a:defRPr sz="3000">
        <a:solidFill>
          <a:schemeClr val="tx1"/>
        </a:solidFill>
        <a:latin typeface="Lucida Grande"/>
        <a:ea typeface="Lucida Grande"/>
        <a:cs typeface="Lucida Grande"/>
        <a:sym typeface="Lucida Grande" pitchFamily="34" charset="0"/>
      </a:defRPr>
    </a:lvl2pPr>
    <a:lvl3pPr marL="1143000" indent="-228600" algn="l" defTabSz="546100" rtl="0" eaLnBrk="0" fontAlgn="base" hangingPunct="0">
      <a:spcBef>
        <a:spcPct val="30000"/>
      </a:spcBef>
      <a:spcAft>
        <a:spcPct val="0"/>
      </a:spcAft>
      <a:defRPr sz="3000">
        <a:solidFill>
          <a:schemeClr val="tx1"/>
        </a:solidFill>
        <a:latin typeface="Lucida Grande"/>
        <a:ea typeface="Lucida Grande"/>
        <a:cs typeface="Lucida Grande"/>
        <a:sym typeface="Lucida Grande" pitchFamily="34" charset="0"/>
      </a:defRPr>
    </a:lvl3pPr>
    <a:lvl4pPr marL="1600200" indent="-228600" algn="l" defTabSz="546100" rtl="0" eaLnBrk="0" fontAlgn="base" hangingPunct="0">
      <a:spcBef>
        <a:spcPct val="30000"/>
      </a:spcBef>
      <a:spcAft>
        <a:spcPct val="0"/>
      </a:spcAft>
      <a:defRPr sz="3000">
        <a:solidFill>
          <a:schemeClr val="tx1"/>
        </a:solidFill>
        <a:latin typeface="Lucida Grande"/>
        <a:ea typeface="Lucida Grande"/>
        <a:cs typeface="Lucida Grande"/>
        <a:sym typeface="Lucida Grande" pitchFamily="34" charset="0"/>
      </a:defRPr>
    </a:lvl4pPr>
    <a:lvl5pPr marL="2057400" indent="-228600" algn="l" defTabSz="546100" rtl="0" eaLnBrk="0" fontAlgn="base" hangingPunct="0">
      <a:spcBef>
        <a:spcPct val="30000"/>
      </a:spcBef>
      <a:spcAft>
        <a:spcPct val="0"/>
      </a:spcAft>
      <a:defRPr sz="3000">
        <a:solidFill>
          <a:schemeClr val="tx1"/>
        </a:solidFill>
        <a:latin typeface="Lucida Grande"/>
        <a:ea typeface="Lucida Grande"/>
        <a:cs typeface="Lucida Grande"/>
        <a:sym typeface="Lucida Grande" pitchFamily="34" charset="0"/>
      </a:defRPr>
    </a:lvl5pPr>
    <a:lvl6pPr indent="1143000" defTabSz="546100">
      <a:defRPr sz="3000">
        <a:latin typeface="Lucida Grande"/>
        <a:ea typeface="Lucida Grande"/>
        <a:cs typeface="Lucida Grande"/>
        <a:sym typeface="Lucida Grande"/>
      </a:defRPr>
    </a:lvl6pPr>
    <a:lvl7pPr indent="1371600" defTabSz="546100">
      <a:defRPr sz="3000">
        <a:latin typeface="Lucida Grande"/>
        <a:ea typeface="Lucida Grande"/>
        <a:cs typeface="Lucida Grande"/>
        <a:sym typeface="Lucida Grande"/>
      </a:defRPr>
    </a:lvl7pPr>
    <a:lvl8pPr indent="1600200" defTabSz="546100">
      <a:defRPr sz="3000">
        <a:latin typeface="Lucida Grande"/>
        <a:ea typeface="Lucida Grande"/>
        <a:cs typeface="Lucida Grande"/>
        <a:sym typeface="Lucida Grande"/>
      </a:defRPr>
    </a:lvl8pPr>
    <a:lvl9pPr indent="1828800" defTabSz="546100">
      <a:defRPr sz="30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Some ideas being developed as part of the Committee’s search for the fundamental basis operations that underpin asynchronous algorithms.</a:t>
            </a:r>
          </a:p>
          <a:p>
            <a:r>
              <a:rPr lang="en-US"/>
              <a:t>Many people from many companies who have contributed to these ideas.</a:t>
            </a:r>
          </a:p>
          <a:p>
            <a:pPr marL="0" marR="0" lvl="0" indent="0" algn="l" defTabSz="546100" rtl="0" eaLnBrk="0" fontAlgn="base" latinLnBrk="0" hangingPunct="0">
              <a:lnSpc>
                <a:spcPct val="100000"/>
              </a:lnSpc>
              <a:spcBef>
                <a:spcPct val="30000"/>
              </a:spcBef>
              <a:spcAft>
                <a:spcPct val="0"/>
              </a:spcAft>
              <a:buClrTx/>
              <a:buSzTx/>
              <a:buFontTx/>
              <a:buNone/>
              <a:tabLst/>
              <a:defRPr/>
            </a:pPr>
            <a:r>
              <a:rPr lang="en-US"/>
              <a:t>A talk about the importance of being lazy.</a:t>
            </a:r>
          </a:p>
          <a:p>
            <a:endParaRPr lang="en-US"/>
          </a:p>
        </p:txBody>
      </p:sp>
    </p:spTree>
    <p:extLst>
      <p:ext uri="{BB962C8B-B14F-4D97-AF65-F5344CB8AC3E}">
        <p14:creationId xmlns:p14="http://schemas.microsoft.com/office/powerpoint/2010/main" val="19199225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583888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Allocation for shared state.</a:t>
            </a:r>
          </a:p>
          <a:p>
            <a:r>
              <a:rPr lang="en-US"/>
              <a:t>Race on setting and reading the value</a:t>
            </a:r>
          </a:p>
          <a:p>
            <a:r>
              <a:rPr lang="en-US"/>
              <a:t>Race on setting and reading the continuation</a:t>
            </a:r>
          </a:p>
          <a:p>
            <a:r>
              <a:rPr lang="en-US"/>
              <a:t>Continuation is necessarily type-erased (indirect function call)</a:t>
            </a:r>
          </a:p>
          <a:p>
            <a:r>
              <a:rPr lang="en-US"/>
              <a:t>.then() implicitly creates a promise / future pair, so the problem compounds How successful would the STL be if iterators allocated and did synchronization?</a:t>
            </a:r>
          </a:p>
        </p:txBody>
      </p:sp>
    </p:spTree>
    <p:extLst>
      <p:ext uri="{BB962C8B-B14F-4D97-AF65-F5344CB8AC3E}">
        <p14:creationId xmlns:p14="http://schemas.microsoft.com/office/powerpoint/2010/main" val="2231456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Additional composition is blocked because </a:t>
            </a:r>
            <a:r>
              <a:rPr lang="en-US" err="1"/>
              <a:t>async_algo</a:t>
            </a:r>
            <a:r>
              <a:rPr lang="en-US"/>
              <a:t> eagerly launches the computation.</a:t>
            </a:r>
          </a:p>
        </p:txBody>
      </p:sp>
    </p:spTree>
    <p:extLst>
      <p:ext uri="{BB962C8B-B14F-4D97-AF65-F5344CB8AC3E}">
        <p14:creationId xmlns:p14="http://schemas.microsoft.com/office/powerpoint/2010/main" val="8609224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7224485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We’ve just written async task chaining as a generic algorithm.</a:t>
            </a:r>
          </a:p>
          <a:p>
            <a:r>
              <a:rPr lang="en-US"/>
              <a:t>No allocation, synchronization, or type erasure.</a:t>
            </a:r>
          </a:p>
          <a:p>
            <a:r>
              <a:rPr lang="en-US"/>
              <a:t>No async either, </a:t>
            </a:r>
            <a:r>
              <a:rPr lang="en-US" err="1"/>
              <a:t>tho</a:t>
            </a:r>
            <a:r>
              <a:rPr lang="en-US"/>
              <a:t>. That comes later.</a:t>
            </a:r>
          </a:p>
        </p:txBody>
      </p:sp>
    </p:spTree>
    <p:extLst>
      <p:ext uri="{BB962C8B-B14F-4D97-AF65-F5344CB8AC3E}">
        <p14:creationId xmlns:p14="http://schemas.microsoft.com/office/powerpoint/2010/main" val="596894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673798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Note that no work happened until </a:t>
            </a:r>
            <a:r>
              <a:rPr lang="en-US" err="1"/>
              <a:t>sync_wait</a:t>
            </a:r>
            <a:r>
              <a:rPr lang="en-US"/>
              <a:t> was executed.</a:t>
            </a:r>
          </a:p>
        </p:txBody>
      </p:sp>
    </p:spTree>
    <p:extLst>
      <p:ext uri="{BB962C8B-B14F-4D97-AF65-F5344CB8AC3E}">
        <p14:creationId xmlns:p14="http://schemas.microsoft.com/office/powerpoint/2010/main" val="19690525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014532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8636625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 GPU executor may execute a composite Sender by translating it into CUDA calls on a CUDA stream. </a:t>
            </a:r>
          </a:p>
          <a:p>
            <a:r>
              <a:rPr lang="en-US"/>
              <a:t>Similar to evaluation of an expression template</a:t>
            </a:r>
          </a:p>
        </p:txBody>
      </p:sp>
    </p:spTree>
    <p:extLst>
      <p:ext uri="{BB962C8B-B14F-4D97-AF65-F5344CB8AC3E}">
        <p14:creationId xmlns:p14="http://schemas.microsoft.com/office/powerpoint/2010/main" val="33471637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atin typeface="Calibri"/>
                <a:cs typeface="Calibri"/>
              </a:rPr>
              <a:t>In order to get a better feel for why we think what we're presenting today is a universal abstraction for async, it's important understand the difference between parallelism and concurrency.</a:t>
            </a:r>
          </a:p>
          <a:p>
            <a:r>
              <a:rPr lang="en-US">
                <a:latin typeface="Calibri"/>
                <a:cs typeface="Calibri"/>
              </a:rPr>
              <a:t>I'm going to show this three different ways, so don't worry if you don't get it the first time around.</a:t>
            </a:r>
          </a:p>
        </p:txBody>
      </p:sp>
    </p:spTree>
    <p:extLst>
      <p:ext uri="{BB962C8B-B14F-4D97-AF65-F5344CB8AC3E}">
        <p14:creationId xmlns:p14="http://schemas.microsoft.com/office/powerpoint/2010/main" val="25210134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If you want the ability to parallelize chunks of your data flow graph, they must be lazy.</a:t>
            </a:r>
          </a:p>
          <a:p>
            <a:endParaRPr lang="en-US"/>
          </a:p>
        </p:txBody>
      </p:sp>
    </p:spTree>
    <p:extLst>
      <p:ext uri="{BB962C8B-B14F-4D97-AF65-F5344CB8AC3E}">
        <p14:creationId xmlns:p14="http://schemas.microsoft.com/office/powerpoint/2010/main" val="455488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Squiggles are tasks.</a:t>
            </a:r>
          </a:p>
          <a:p>
            <a:r>
              <a:rPr lang="en-US"/>
              <a:t>Concurrent mechanisms like std::thread or std::async imply an unknown set of inter-task </a:t>
            </a:r>
            <a:r>
              <a:rPr lang="en-US" err="1"/>
              <a:t>depencencies</a:t>
            </a:r>
            <a:r>
              <a:rPr lang="en-US"/>
              <a:t> that the scheduler has to manage.</a:t>
            </a:r>
          </a:p>
          <a:p>
            <a:r>
              <a:rPr lang="en-US"/>
              <a:t>In this sense, it is a "lossy" abstraction, kind of like type erasure.</a:t>
            </a:r>
          </a:p>
        </p:txBody>
      </p:sp>
    </p:spTree>
    <p:extLst>
      <p:ext uri="{BB962C8B-B14F-4D97-AF65-F5344CB8AC3E}">
        <p14:creationId xmlns:p14="http://schemas.microsoft.com/office/powerpoint/2010/main" val="19707285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atin typeface="Calibri"/>
                <a:cs typeface="Calibri"/>
              </a:rPr>
              <a:t>Parallelism involves a promise by the user to the scheduler that these implicit inter-task dependencies don't exist.</a:t>
            </a:r>
          </a:p>
        </p:txBody>
      </p:sp>
    </p:spTree>
    <p:extLst>
      <p:ext uri="{BB962C8B-B14F-4D97-AF65-F5344CB8AC3E}">
        <p14:creationId xmlns:p14="http://schemas.microsoft.com/office/powerpoint/2010/main" val="192246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latin typeface="Calibri"/>
              <a:cs typeface="Calibri"/>
            </a:endParaRPr>
          </a:p>
        </p:txBody>
      </p:sp>
    </p:spTree>
    <p:extLst>
      <p:ext uri="{BB962C8B-B14F-4D97-AF65-F5344CB8AC3E}">
        <p14:creationId xmlns:p14="http://schemas.microsoft.com/office/powerpoint/2010/main" val="39733136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charset="0"/>
              <a:buNone/>
            </a:pPr>
            <a:endParaRPr lang="en-US"/>
          </a:p>
        </p:txBody>
      </p:sp>
    </p:spTree>
    <p:extLst>
      <p:ext uri="{BB962C8B-B14F-4D97-AF65-F5344CB8AC3E}">
        <p14:creationId xmlns:p14="http://schemas.microsoft.com/office/powerpoint/2010/main" val="41870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A program written so that its requirements for concurrency are explicit is more expressive than one that uses concurrent mechanisms (like std::thread) implicitly.</a:t>
            </a:r>
          </a:p>
        </p:txBody>
      </p:sp>
    </p:spTree>
    <p:extLst>
      <p:ext uri="{BB962C8B-B14F-4D97-AF65-F5344CB8AC3E}">
        <p14:creationId xmlns:p14="http://schemas.microsoft.com/office/powerpoint/2010/main" val="20053109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atin typeface="Calibri"/>
                <a:cs typeface="Calibri"/>
              </a:rPr>
              <a:t>Why are the parallel algorithms faster than just doing the same thing with threads? Because std::</a:t>
            </a:r>
            <a:r>
              <a:rPr lang="en-US" err="1">
                <a:latin typeface="Calibri"/>
                <a:cs typeface="Calibri"/>
              </a:rPr>
              <a:t>par_unseq</a:t>
            </a:r>
            <a:r>
              <a:rPr lang="en-US">
                <a:latin typeface="Calibri"/>
                <a:cs typeface="Calibri"/>
              </a:rPr>
              <a:t> tells the scheduler that there are no implicit dependencies between tasks.  Even if there are no dependencies in the thread version, the scheduler is forced to assume there might be.</a:t>
            </a:r>
          </a:p>
        </p:txBody>
      </p:sp>
    </p:spTree>
    <p:extLst>
      <p:ext uri="{BB962C8B-B14F-4D97-AF65-F5344CB8AC3E}">
        <p14:creationId xmlns:p14="http://schemas.microsoft.com/office/powerpoint/2010/main" val="35874150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4691729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Logo — Horizontal">
    <p:spTree>
      <p:nvGrpSpPr>
        <p:cNvPr id="1" name=""/>
        <p:cNvGrpSpPr/>
        <p:nvPr/>
      </p:nvGrpSpPr>
      <p:grpSpPr>
        <a:xfrm>
          <a:off x="0" y="0"/>
          <a:ext cx="0" cy="0"/>
          <a:chOff x="0" y="0"/>
          <a:chExt cx="0" cy="0"/>
        </a:xfrm>
      </p:grpSpPr>
    </p:spTree>
    <p:extLst>
      <p:ext uri="{BB962C8B-B14F-4D97-AF65-F5344CB8AC3E}">
        <p14:creationId xmlns:p14="http://schemas.microsoft.com/office/powerpoint/2010/main" val="1474504140"/>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Presentation Titl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5571671"/>
            <a:ext cx="21336000" cy="1838325"/>
          </a:xfrm>
          <a:prstGeom prst="rect">
            <a:avLst/>
          </a:prstGeom>
        </p:spPr>
        <p:txBody>
          <a:bodyPr vert="horz" lIns="0" tIns="0" rIns="0" bIns="0"/>
          <a:lstStyle>
            <a:lvl1pPr algn="l">
              <a:defRPr sz="12000" b="1" i="0">
                <a:solidFill>
                  <a:srgbClr val="4267B2"/>
                </a:solidFill>
                <a:latin typeface="FreightSansLFPro SmBd"/>
                <a:cs typeface="FreightSansLFPro SmBd"/>
              </a:defRPr>
            </a:lvl1pPr>
          </a:lstStyle>
          <a:p>
            <a:r>
              <a:rPr lang="en-US"/>
              <a:t>Click to edit Master title style</a:t>
            </a:r>
          </a:p>
        </p:txBody>
      </p:sp>
      <p:sp>
        <p:nvSpPr>
          <p:cNvPr id="3" name="Text Placeholder 6"/>
          <p:cNvSpPr>
            <a:spLocks noGrp="1"/>
          </p:cNvSpPr>
          <p:nvPr>
            <p:ph type="body" sz="quarter" idx="10"/>
          </p:nvPr>
        </p:nvSpPr>
        <p:spPr>
          <a:xfrm>
            <a:off x="1524000" y="10312400"/>
            <a:ext cx="21336000" cy="1117600"/>
          </a:xfrm>
          <a:prstGeom prst="rect">
            <a:avLst/>
          </a:prstGeom>
        </p:spPr>
        <p:txBody>
          <a:bodyPr vert="horz" lIns="0" tIns="0" rIns="0" bIns="0"/>
          <a:lstStyle>
            <a:lvl1pPr algn="l" defTabSz="-1041400">
              <a:tabLst/>
              <a:defRPr sz="6000" b="1" baseline="0">
                <a:solidFill>
                  <a:schemeClr val="accent6"/>
                </a:solidFill>
                <a:latin typeface="FreightSansLFPro Med"/>
              </a:defRPr>
            </a:lvl1pPr>
            <a:lvl2pPr algn="l">
              <a:defRPr sz="6000" baseline="0">
                <a:solidFill>
                  <a:srgbClr val="5890FF"/>
                </a:solidFill>
                <a:latin typeface="FreightSansLFPro Med"/>
              </a:defRPr>
            </a:lvl2pPr>
            <a:lvl3pPr algn="l">
              <a:defRPr sz="6000" baseline="0">
                <a:solidFill>
                  <a:srgbClr val="5890FF"/>
                </a:solidFill>
                <a:latin typeface="FreightSansLFPro Med"/>
              </a:defRPr>
            </a:lvl3pPr>
            <a:lvl4pPr algn="l">
              <a:defRPr sz="6000" baseline="0">
                <a:solidFill>
                  <a:srgbClr val="5890FF"/>
                </a:solidFill>
                <a:latin typeface="FreightSansLFPro Med"/>
              </a:defRPr>
            </a:lvl4pPr>
            <a:lvl5pPr algn="l">
              <a:defRPr sz="6000" baseline="0">
                <a:solidFill>
                  <a:srgbClr val="5890FF"/>
                </a:solidFill>
                <a:latin typeface="FreightSansLFPro Med"/>
              </a:defRPr>
            </a:lvl5pPr>
          </a:lstStyle>
          <a:p>
            <a:pPr lvl="0"/>
            <a:r>
              <a:rPr lang="en-US"/>
              <a:t>Edit Master text styles</a:t>
            </a:r>
          </a:p>
        </p:txBody>
      </p:sp>
      <p:sp>
        <p:nvSpPr>
          <p:cNvPr id="5" name="Text Placeholder 4"/>
          <p:cNvSpPr>
            <a:spLocks noGrp="1"/>
          </p:cNvSpPr>
          <p:nvPr>
            <p:ph type="body" sz="quarter" idx="11"/>
          </p:nvPr>
        </p:nvSpPr>
        <p:spPr>
          <a:xfrm>
            <a:off x="1524000" y="11430000"/>
            <a:ext cx="21336000" cy="736600"/>
          </a:xfrm>
          <a:prstGeom prst="rect">
            <a:avLst/>
          </a:prstGeom>
        </p:spPr>
        <p:txBody>
          <a:bodyPr vert="horz" lIns="0" tIns="0" rIns="0" bIns="0"/>
          <a:lstStyle>
            <a:lvl1pPr algn="l">
              <a:defRPr sz="5000">
                <a:solidFill>
                  <a:schemeClr val="bg2"/>
                </a:solidFill>
                <a:latin typeface="FreightSansLFPro"/>
                <a:cs typeface="FreightSansLFPro"/>
              </a:defRPr>
            </a:lvl1pPr>
            <a:lvl2pPr algn="l">
              <a:defRPr sz="5000">
                <a:latin typeface="FreightSansLFPro"/>
                <a:cs typeface="FreightSansLFPro"/>
              </a:defRPr>
            </a:lvl2pPr>
            <a:lvl3pPr algn="l">
              <a:defRPr sz="5000">
                <a:latin typeface="FreightSansLFPro"/>
                <a:cs typeface="FreightSansLFPro"/>
              </a:defRPr>
            </a:lvl3pPr>
            <a:lvl4pPr algn="l">
              <a:defRPr sz="5000">
                <a:latin typeface="FreightSansLFPro"/>
                <a:cs typeface="FreightSansLFPro"/>
              </a:defRPr>
            </a:lvl4pPr>
            <a:lvl5pPr algn="l">
              <a:defRPr sz="5000">
                <a:latin typeface="FreightSansLFPro"/>
                <a:cs typeface="FreightSansLFPro"/>
              </a:defRPr>
            </a:lvl5pPr>
          </a:lstStyle>
          <a:p>
            <a:pPr lvl="0"/>
            <a:r>
              <a:rPr lang="en-US"/>
              <a:t>Edit Master text styles</a:t>
            </a:r>
          </a:p>
        </p:txBody>
      </p:sp>
    </p:spTree>
    <p:extLst>
      <p:ext uri="{BB962C8B-B14F-4D97-AF65-F5344CB8AC3E}">
        <p14:creationId xmlns:p14="http://schemas.microsoft.com/office/powerpoint/2010/main" val="2586497245"/>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Paragraph Subtitle">
    <p:bg>
      <p:bgPr>
        <a:solidFill>
          <a:schemeClr val="tx2"/>
        </a:solidFill>
        <a:effectLst/>
      </p:bgPr>
    </p:bg>
    <p:spTree>
      <p:nvGrpSpPr>
        <p:cNvPr id="1" name=""/>
        <p:cNvGrpSpPr/>
        <p:nvPr/>
      </p:nvGrpSpPr>
      <p:grpSpPr>
        <a:xfrm>
          <a:off x="0" y="0"/>
          <a:ext cx="0" cy="0"/>
          <a:chOff x="0" y="0"/>
          <a:chExt cx="0" cy="0"/>
        </a:xfrm>
      </p:grpSpPr>
      <p:sp>
        <p:nvSpPr>
          <p:cNvPr id="5" name="Text Placeholder 9"/>
          <p:cNvSpPr>
            <a:spLocks noGrp="1"/>
          </p:cNvSpPr>
          <p:nvPr>
            <p:ph type="body" sz="quarter" idx="12"/>
          </p:nvPr>
        </p:nvSpPr>
        <p:spPr>
          <a:xfrm>
            <a:off x="1524000" y="4826000"/>
            <a:ext cx="21336000" cy="6096000"/>
          </a:xfrm>
          <a:prstGeom prst="rect">
            <a:avLst/>
          </a:prstGeom>
        </p:spPr>
        <p:txBody>
          <a:bodyPr vert="horz" lIns="0" tIns="0" rIns="0" bIns="0"/>
          <a:lstStyle>
            <a:lvl1pPr marL="0" indent="0" algn="l">
              <a:lnSpc>
                <a:spcPct val="120000"/>
              </a:lnSpc>
              <a:buClr>
                <a:srgbClr val="385998"/>
              </a:buClr>
              <a:buSzPct val="100000"/>
              <a:buFont typeface="Arial"/>
              <a:buNone/>
              <a:defRPr sz="7000" baseline="0">
                <a:solidFill>
                  <a:schemeClr val="bg1"/>
                </a:solidFill>
                <a:latin typeface="FreightSansLFPro"/>
              </a:defRPr>
            </a:lvl1pPr>
            <a:lvl2pPr marL="914400" indent="-457200" algn="l">
              <a:lnSpc>
                <a:spcPct val="120000"/>
              </a:lnSpc>
              <a:buClr>
                <a:srgbClr val="385998"/>
              </a:buClr>
              <a:buFont typeface="Arial" panose="020B0604020202020204" pitchFamily="34" charset="0"/>
              <a:buChar char="•"/>
              <a:defRPr sz="6600">
                <a:solidFill>
                  <a:schemeClr val="bg1"/>
                </a:solidFill>
                <a:latin typeface="FreightSansLFPro"/>
              </a:defRPr>
            </a:lvl2pPr>
            <a:lvl3pPr marL="1371600" indent="-457200" algn="l">
              <a:lnSpc>
                <a:spcPct val="120000"/>
              </a:lnSpc>
              <a:buClr>
                <a:srgbClr val="385998"/>
              </a:buClr>
              <a:buFont typeface="Arial" panose="020B0604020202020204" pitchFamily="34" charset="0"/>
              <a:buChar char="•"/>
              <a:defRPr sz="6000">
                <a:solidFill>
                  <a:schemeClr val="bg1"/>
                </a:solidFill>
                <a:latin typeface="FreightSansLFPro"/>
              </a:defRPr>
            </a:lvl3pPr>
            <a:lvl4pPr marL="1828800" indent="-457200" algn="l">
              <a:lnSpc>
                <a:spcPct val="120000"/>
              </a:lnSpc>
              <a:buClr>
                <a:srgbClr val="385998"/>
              </a:buClr>
              <a:buFont typeface="Arial" panose="020B0604020202020204" pitchFamily="34" charset="0"/>
              <a:buChar char="•"/>
              <a:defRPr sz="5400">
                <a:solidFill>
                  <a:schemeClr val="bg1"/>
                </a:solidFill>
                <a:latin typeface="FreightSansLFPro"/>
              </a:defRPr>
            </a:lvl4pPr>
            <a:lvl5pPr marL="2286000" indent="-457200" algn="l">
              <a:lnSpc>
                <a:spcPct val="120000"/>
              </a:lnSpc>
              <a:buClr>
                <a:srgbClr val="385998"/>
              </a:buClr>
              <a:buFont typeface="Arial" panose="020B0604020202020204" pitchFamily="34" charset="0"/>
              <a:buChar char="•"/>
              <a:defRPr sz="4800">
                <a:solidFill>
                  <a:schemeClr val="bg1"/>
                </a:solidFill>
                <a:latin typeface="FreightSansLFPro"/>
              </a:defRPr>
            </a:lvl5pPr>
          </a:lstStyle>
          <a:p>
            <a:pPr lvl="0"/>
            <a:r>
              <a:rPr lang="en-US"/>
              <a:t>Edit Master text styles</a:t>
            </a:r>
          </a:p>
        </p:txBody>
      </p:sp>
      <p:sp>
        <p:nvSpPr>
          <p:cNvPr id="2" name="Title 1"/>
          <p:cNvSpPr>
            <a:spLocks noGrp="1"/>
          </p:cNvSpPr>
          <p:nvPr>
            <p:ph type="title"/>
          </p:nvPr>
        </p:nvSpPr>
        <p:spPr>
          <a:xfrm>
            <a:off x="1524000" y="1041400"/>
            <a:ext cx="21336000" cy="1838325"/>
          </a:xfrm>
          <a:prstGeom prst="rect">
            <a:avLst/>
          </a:prstGeom>
        </p:spPr>
        <p:txBody>
          <a:bodyPr vert="horz" lIns="0" tIns="0" rIns="0" bIns="0"/>
          <a:lstStyle>
            <a:lvl1pPr algn="l">
              <a:defRPr sz="10000" b="1" i="0">
                <a:solidFill>
                  <a:srgbClr val="4267B2"/>
                </a:solidFill>
                <a:latin typeface="FreightSansLFPro SmBd"/>
                <a:cs typeface="FreightSansLFPro SmBd"/>
              </a:defRPr>
            </a:lvl1pPr>
          </a:lstStyle>
          <a:p>
            <a:r>
              <a:rPr lang="en-US"/>
              <a:t>Click to edit Master title style</a:t>
            </a:r>
          </a:p>
        </p:txBody>
      </p:sp>
      <p:sp>
        <p:nvSpPr>
          <p:cNvPr id="3" name="Text Placeholder 6"/>
          <p:cNvSpPr>
            <a:spLocks noGrp="1"/>
          </p:cNvSpPr>
          <p:nvPr>
            <p:ph type="body" sz="quarter" idx="10"/>
          </p:nvPr>
        </p:nvSpPr>
        <p:spPr>
          <a:xfrm>
            <a:off x="1524000" y="2715768"/>
            <a:ext cx="21336000" cy="1117600"/>
          </a:xfrm>
          <a:prstGeom prst="rect">
            <a:avLst/>
          </a:prstGeom>
        </p:spPr>
        <p:txBody>
          <a:bodyPr vert="horz" lIns="0" tIns="0" rIns="0" bIns="0"/>
          <a:lstStyle>
            <a:lvl1pPr algn="l" defTabSz="-1041400">
              <a:tabLst/>
              <a:defRPr sz="6000" baseline="0">
                <a:solidFill>
                  <a:schemeClr val="accent6"/>
                </a:solidFill>
                <a:latin typeface="FreightSansLFPro Med"/>
              </a:defRPr>
            </a:lvl1pPr>
            <a:lvl2pPr algn="l">
              <a:defRPr sz="6000" baseline="0">
                <a:solidFill>
                  <a:srgbClr val="5890FF"/>
                </a:solidFill>
                <a:latin typeface="FreightSansLFPro Med"/>
              </a:defRPr>
            </a:lvl2pPr>
            <a:lvl3pPr algn="l">
              <a:defRPr sz="6000" baseline="0">
                <a:solidFill>
                  <a:srgbClr val="5890FF"/>
                </a:solidFill>
                <a:latin typeface="FreightSansLFPro Med"/>
              </a:defRPr>
            </a:lvl3pPr>
            <a:lvl4pPr algn="l">
              <a:defRPr sz="6000" baseline="0">
                <a:solidFill>
                  <a:srgbClr val="5890FF"/>
                </a:solidFill>
                <a:latin typeface="FreightSansLFPro Med"/>
              </a:defRPr>
            </a:lvl4pPr>
            <a:lvl5pPr algn="l">
              <a:defRPr sz="6000" baseline="0">
                <a:solidFill>
                  <a:srgbClr val="5890FF"/>
                </a:solidFill>
                <a:latin typeface="FreightSansLFPro Med"/>
              </a:defRPr>
            </a:lvl5pPr>
          </a:lstStyle>
          <a:p>
            <a:pPr lvl="0"/>
            <a:r>
              <a:rPr lang="en-US"/>
              <a:t>Edit Master text styles</a:t>
            </a:r>
          </a:p>
        </p:txBody>
      </p:sp>
    </p:spTree>
    <p:extLst>
      <p:ext uri="{BB962C8B-B14F-4D97-AF65-F5344CB8AC3E}">
        <p14:creationId xmlns:p14="http://schemas.microsoft.com/office/powerpoint/2010/main" val="3221934270"/>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Bullet Subtitle">
    <p:bg>
      <p:bgPr>
        <a:solidFill>
          <a:schemeClr val="tx2"/>
        </a:solidFill>
        <a:effectLst/>
      </p:bgPr>
    </p:bg>
    <p:spTree>
      <p:nvGrpSpPr>
        <p:cNvPr id="1" name=""/>
        <p:cNvGrpSpPr/>
        <p:nvPr/>
      </p:nvGrpSpPr>
      <p:grpSpPr>
        <a:xfrm>
          <a:off x="0" y="0"/>
          <a:ext cx="0" cy="0"/>
          <a:chOff x="0" y="0"/>
          <a:chExt cx="0" cy="0"/>
        </a:xfrm>
      </p:grpSpPr>
      <p:sp>
        <p:nvSpPr>
          <p:cNvPr id="5" name="Text Placeholder 9"/>
          <p:cNvSpPr>
            <a:spLocks noGrp="1"/>
          </p:cNvSpPr>
          <p:nvPr>
            <p:ph type="body" sz="quarter" idx="12"/>
          </p:nvPr>
        </p:nvSpPr>
        <p:spPr>
          <a:xfrm>
            <a:off x="1524000" y="4826000"/>
            <a:ext cx="21336000" cy="6096000"/>
          </a:xfrm>
          <a:prstGeom prst="rect">
            <a:avLst/>
          </a:prstGeom>
        </p:spPr>
        <p:txBody>
          <a:bodyPr vert="horz" lIns="0" tIns="0" rIns="0" bIns="0"/>
          <a:lstStyle>
            <a:lvl1pPr marL="571500" marR="0" indent="-571500" algn="l" defTabSz="546100" eaLnBrk="1" fontAlgn="auto" latinLnBrk="0" hangingPunct="1">
              <a:lnSpc>
                <a:spcPct val="120000"/>
              </a:lnSpc>
              <a:spcBef>
                <a:spcPts val="0"/>
              </a:spcBef>
              <a:spcAft>
                <a:spcPts val="0"/>
              </a:spcAft>
              <a:buClr>
                <a:srgbClr val="5890FF"/>
              </a:buClr>
              <a:buSzPct val="100000"/>
              <a:buFont typeface="Arial"/>
              <a:buChar char="•"/>
              <a:tabLst/>
              <a:defRPr sz="7000" baseline="0">
                <a:solidFill>
                  <a:schemeClr val="bg1"/>
                </a:solidFill>
                <a:latin typeface="FreightSansLFPro"/>
              </a:defRPr>
            </a:lvl1pPr>
            <a:lvl2pPr marL="914400" indent="-457200" algn="l">
              <a:lnSpc>
                <a:spcPct val="120000"/>
              </a:lnSpc>
              <a:buClr>
                <a:srgbClr val="5890FF"/>
              </a:buClr>
              <a:buFont typeface="Arial" panose="020B0604020202020204" pitchFamily="34" charset="0"/>
              <a:buChar char="•"/>
              <a:defRPr sz="6600">
                <a:solidFill>
                  <a:schemeClr val="bg1"/>
                </a:solidFill>
                <a:latin typeface="FreightSansLFPro"/>
              </a:defRPr>
            </a:lvl2pPr>
            <a:lvl3pPr marL="1371600" indent="-457200" algn="l">
              <a:lnSpc>
                <a:spcPct val="120000"/>
              </a:lnSpc>
              <a:buClr>
                <a:srgbClr val="5890FF"/>
              </a:buClr>
              <a:buFont typeface="Arial" panose="020B0604020202020204" pitchFamily="34" charset="0"/>
              <a:buChar char="•"/>
              <a:defRPr sz="6000">
                <a:solidFill>
                  <a:schemeClr val="bg1"/>
                </a:solidFill>
                <a:latin typeface="FreightSansLFPro"/>
              </a:defRPr>
            </a:lvl3pPr>
            <a:lvl4pPr marL="1828800" indent="-457200" algn="l">
              <a:lnSpc>
                <a:spcPct val="120000"/>
              </a:lnSpc>
              <a:buClr>
                <a:srgbClr val="5890FF"/>
              </a:buClr>
              <a:buFont typeface="Arial" panose="020B0604020202020204" pitchFamily="34" charset="0"/>
              <a:buChar char="•"/>
              <a:defRPr sz="5400">
                <a:solidFill>
                  <a:schemeClr val="bg1"/>
                </a:solidFill>
                <a:latin typeface="FreightSansLFPro"/>
              </a:defRPr>
            </a:lvl4pPr>
            <a:lvl5pPr marL="2286000" indent="-457200" algn="l">
              <a:lnSpc>
                <a:spcPct val="120000"/>
              </a:lnSpc>
              <a:buClr>
                <a:srgbClr val="5890FF"/>
              </a:buClr>
              <a:buFont typeface="Arial" panose="020B0604020202020204" pitchFamily="34" charset="0"/>
              <a:buChar char="•"/>
              <a:defRPr sz="4800">
                <a:solidFill>
                  <a:schemeClr val="bg1"/>
                </a:solidFill>
                <a:latin typeface="FreightSansLFPro"/>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a:xfrm>
            <a:off x="1524000" y="1041400"/>
            <a:ext cx="21336000" cy="1838325"/>
          </a:xfrm>
          <a:prstGeom prst="rect">
            <a:avLst/>
          </a:prstGeom>
        </p:spPr>
        <p:txBody>
          <a:bodyPr vert="horz" lIns="0" tIns="0" rIns="0" bIns="0"/>
          <a:lstStyle>
            <a:lvl1pPr algn="l">
              <a:defRPr sz="10000" b="1" i="0">
                <a:solidFill>
                  <a:srgbClr val="4267B2"/>
                </a:solidFill>
                <a:latin typeface="FreightSansLFPro SmBd"/>
                <a:cs typeface="FreightSansLFPro SmBd"/>
              </a:defRPr>
            </a:lvl1pPr>
          </a:lstStyle>
          <a:p>
            <a:r>
              <a:rPr lang="en-US"/>
              <a:t>Click to edit Master title style</a:t>
            </a:r>
          </a:p>
        </p:txBody>
      </p:sp>
      <p:sp>
        <p:nvSpPr>
          <p:cNvPr id="3" name="Text Placeholder 6"/>
          <p:cNvSpPr>
            <a:spLocks noGrp="1"/>
          </p:cNvSpPr>
          <p:nvPr>
            <p:ph type="body" sz="quarter" idx="10"/>
          </p:nvPr>
        </p:nvSpPr>
        <p:spPr>
          <a:xfrm>
            <a:off x="1524000" y="2715768"/>
            <a:ext cx="21336000" cy="1117600"/>
          </a:xfrm>
          <a:prstGeom prst="rect">
            <a:avLst/>
          </a:prstGeom>
        </p:spPr>
        <p:txBody>
          <a:bodyPr vert="horz" lIns="0" tIns="0" rIns="0" bIns="0"/>
          <a:lstStyle>
            <a:lvl1pPr algn="l" defTabSz="-1041400">
              <a:tabLst/>
              <a:defRPr sz="6000" baseline="0">
                <a:solidFill>
                  <a:schemeClr val="accent6"/>
                </a:solidFill>
                <a:latin typeface="FreightSansLFPro Med"/>
              </a:defRPr>
            </a:lvl1pPr>
            <a:lvl2pPr algn="l">
              <a:defRPr sz="6000" baseline="0">
                <a:solidFill>
                  <a:srgbClr val="5890FF"/>
                </a:solidFill>
                <a:latin typeface="FreightSansLFPro Med"/>
              </a:defRPr>
            </a:lvl2pPr>
            <a:lvl3pPr algn="l">
              <a:defRPr sz="6000" baseline="0">
                <a:solidFill>
                  <a:srgbClr val="5890FF"/>
                </a:solidFill>
                <a:latin typeface="FreightSansLFPro Med"/>
              </a:defRPr>
            </a:lvl3pPr>
            <a:lvl4pPr algn="l">
              <a:defRPr sz="6000" baseline="0">
                <a:solidFill>
                  <a:srgbClr val="5890FF"/>
                </a:solidFill>
                <a:latin typeface="FreightSansLFPro Med"/>
              </a:defRPr>
            </a:lvl4pPr>
            <a:lvl5pPr algn="l">
              <a:defRPr sz="6000" baseline="0">
                <a:solidFill>
                  <a:srgbClr val="5890FF"/>
                </a:solidFill>
                <a:latin typeface="FreightSansLFPro Med"/>
              </a:defRPr>
            </a:lvl5pPr>
          </a:lstStyle>
          <a:p>
            <a:pPr lvl="0"/>
            <a:r>
              <a:rPr lang="en-US"/>
              <a:t>Edit Master text styles</a:t>
            </a:r>
          </a:p>
        </p:txBody>
      </p:sp>
    </p:spTree>
    <p:extLst>
      <p:ext uri="{BB962C8B-B14F-4D97-AF65-F5344CB8AC3E}">
        <p14:creationId xmlns:p14="http://schemas.microsoft.com/office/powerpoint/2010/main" val="88231864"/>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Bulle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24000" y="1041400"/>
            <a:ext cx="21336000" cy="1838325"/>
          </a:xfrm>
          <a:prstGeom prst="rect">
            <a:avLst/>
          </a:prstGeom>
        </p:spPr>
        <p:txBody>
          <a:bodyPr vert="horz" lIns="0" tIns="0" rIns="0" bIns="0"/>
          <a:lstStyle>
            <a:lvl1pPr algn="l">
              <a:defRPr sz="10000" b="1" i="0">
                <a:solidFill>
                  <a:srgbClr val="4267B2"/>
                </a:solidFill>
                <a:latin typeface="FreightSansLFPro SmBd"/>
                <a:cs typeface="FreightSansLFPro SmBd"/>
              </a:defRPr>
            </a:lvl1pPr>
          </a:lstStyle>
          <a:p>
            <a:r>
              <a:rPr lang="en-US"/>
              <a:t>Click to edit Master title style</a:t>
            </a:r>
          </a:p>
        </p:txBody>
      </p:sp>
      <p:sp>
        <p:nvSpPr>
          <p:cNvPr id="4" name="Text Placeholder 9"/>
          <p:cNvSpPr>
            <a:spLocks noGrp="1"/>
          </p:cNvSpPr>
          <p:nvPr>
            <p:ph type="body" sz="quarter" idx="11"/>
          </p:nvPr>
        </p:nvSpPr>
        <p:spPr>
          <a:xfrm>
            <a:off x="1524000" y="3111500"/>
            <a:ext cx="21336000" cy="9525000"/>
          </a:xfrm>
          <a:prstGeom prst="rect">
            <a:avLst/>
          </a:prstGeom>
        </p:spPr>
        <p:txBody>
          <a:bodyPr vert="horz" lIns="0" tIns="0" rIns="0" bIns="0"/>
          <a:lstStyle>
            <a:lvl1pPr marL="571500" indent="-571500" algn="l">
              <a:lnSpc>
                <a:spcPct val="120000"/>
              </a:lnSpc>
              <a:buClr>
                <a:srgbClr val="5890FF"/>
              </a:buClr>
              <a:buSzPct val="100000"/>
              <a:buFont typeface="Arial"/>
              <a:buChar char="•"/>
              <a:defRPr sz="7000" baseline="0">
                <a:solidFill>
                  <a:schemeClr val="bg1"/>
                </a:solidFill>
                <a:latin typeface="FreightSansLFPro"/>
              </a:defRPr>
            </a:lvl1pPr>
            <a:lvl2pPr marL="914400" indent="-457200" algn="l">
              <a:lnSpc>
                <a:spcPct val="120000"/>
              </a:lnSpc>
              <a:buClr>
                <a:srgbClr val="5890FF"/>
              </a:buClr>
              <a:buFont typeface="Arial" panose="020B0604020202020204" pitchFamily="34" charset="0"/>
              <a:buChar char="•"/>
              <a:defRPr sz="6600">
                <a:solidFill>
                  <a:schemeClr val="bg1"/>
                </a:solidFill>
                <a:latin typeface="FreightSansLFPro"/>
              </a:defRPr>
            </a:lvl2pPr>
            <a:lvl3pPr marL="1371600" indent="-457200" algn="l">
              <a:lnSpc>
                <a:spcPct val="120000"/>
              </a:lnSpc>
              <a:buClr>
                <a:srgbClr val="5890FF"/>
              </a:buClr>
              <a:buFont typeface="Arial" panose="020B0604020202020204" pitchFamily="34" charset="0"/>
              <a:buChar char="•"/>
              <a:defRPr sz="6000">
                <a:solidFill>
                  <a:schemeClr val="bg1"/>
                </a:solidFill>
                <a:latin typeface="FreightSansLFPro"/>
              </a:defRPr>
            </a:lvl3pPr>
            <a:lvl4pPr marL="1828800" indent="-457200" algn="l">
              <a:lnSpc>
                <a:spcPct val="120000"/>
              </a:lnSpc>
              <a:buClr>
                <a:srgbClr val="5890FF"/>
              </a:buClr>
              <a:buFont typeface="Arial" panose="020B0604020202020204" pitchFamily="34" charset="0"/>
              <a:buChar char="•"/>
              <a:defRPr sz="5400">
                <a:solidFill>
                  <a:schemeClr val="bg1"/>
                </a:solidFill>
                <a:latin typeface="FreightSansLFPro"/>
              </a:defRPr>
            </a:lvl4pPr>
            <a:lvl5pPr marL="2286000" indent="-457200" algn="l">
              <a:lnSpc>
                <a:spcPct val="120000"/>
              </a:lnSpc>
              <a:buClr>
                <a:srgbClr val="5890FF"/>
              </a:buClr>
              <a:buFont typeface="Arial" panose="020B0604020202020204" pitchFamily="34" charset="0"/>
              <a:buChar char="•"/>
              <a:defRPr sz="4800">
                <a:solidFill>
                  <a:schemeClr val="bg1"/>
                </a:solidFill>
                <a:latin typeface="FreightSansLFPro"/>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83029551"/>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cSld name="Interstitial">
    <p:spTree>
      <p:nvGrpSpPr>
        <p:cNvPr id="1" name=""/>
        <p:cNvGrpSpPr/>
        <p:nvPr/>
      </p:nvGrpSpPr>
      <p:grpSpPr>
        <a:xfrm>
          <a:off x="0" y="0"/>
          <a:ext cx="0" cy="0"/>
          <a:chOff x="0" y="0"/>
          <a:chExt cx="0" cy="0"/>
        </a:xfrm>
      </p:grpSpPr>
      <p:sp>
        <p:nvSpPr>
          <p:cNvPr id="2" name="Title 1"/>
          <p:cNvSpPr>
            <a:spLocks noGrp="1"/>
          </p:cNvSpPr>
          <p:nvPr>
            <p:ph type="title"/>
          </p:nvPr>
        </p:nvSpPr>
        <p:spPr>
          <a:xfrm>
            <a:off x="1524000" y="5715000"/>
            <a:ext cx="21336000" cy="2286000"/>
          </a:xfrm>
          <a:prstGeom prst="rect">
            <a:avLst/>
          </a:prstGeom>
        </p:spPr>
        <p:txBody>
          <a:bodyPr vert="horz" lIns="0" tIns="0" rIns="0" bIns="0" anchor="ctr" anchorCtr="0"/>
          <a:lstStyle>
            <a:lvl1pPr>
              <a:defRPr sz="12000" b="0" i="0">
                <a:solidFill>
                  <a:schemeClr val="tx1"/>
                </a:solidFill>
                <a:latin typeface="FreightSansLFPro SmBd"/>
                <a:cs typeface="FreightSansLFPro SmBd"/>
              </a:defRPr>
            </a:lvl1pPr>
          </a:lstStyle>
          <a:p>
            <a:r>
              <a:rPr lang="en-US"/>
              <a:t>Click to edit Master title style</a:t>
            </a:r>
          </a:p>
        </p:txBody>
      </p:sp>
    </p:spTree>
    <p:extLst>
      <p:ext uri="{BB962C8B-B14F-4D97-AF65-F5344CB8AC3E}">
        <p14:creationId xmlns:p14="http://schemas.microsoft.com/office/powerpoint/2010/main" val="4065160315"/>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userDrawn="1">
  <p:cSld name="Quotes">
    <p:bg>
      <p:bgPr>
        <a:solidFill>
          <a:schemeClr val="tx2"/>
        </a:solidFill>
        <a:effectLst/>
      </p:bgPr>
    </p:bg>
    <p:spTree>
      <p:nvGrpSpPr>
        <p:cNvPr id="1" name=""/>
        <p:cNvGrpSpPr/>
        <p:nvPr/>
      </p:nvGrpSpPr>
      <p:grpSpPr>
        <a:xfrm>
          <a:off x="0" y="0"/>
          <a:ext cx="0" cy="0"/>
          <a:chOff x="0" y="0"/>
          <a:chExt cx="0" cy="0"/>
        </a:xfrm>
      </p:grpSpPr>
      <p:sp>
        <p:nvSpPr>
          <p:cNvPr id="4" name="Shape 9">
            <a:extLst>
              <a:ext uri="{FF2B5EF4-FFF2-40B4-BE49-F238E27FC236}">
                <a16:creationId xmlns:a16="http://schemas.microsoft.com/office/drawing/2014/main" id="{5D7B38B6-7A20-4E26-95AB-43ACB4CD924A}"/>
              </a:ext>
            </a:extLst>
          </p:cNvPr>
          <p:cNvSpPr/>
          <p:nvPr/>
        </p:nvSpPr>
        <p:spPr>
          <a:xfrm>
            <a:off x="495300" y="508000"/>
            <a:ext cx="23368000" cy="12700000"/>
          </a:xfrm>
          <a:prstGeom prst="roundRect">
            <a:avLst>
              <a:gd name="adj" fmla="val 279"/>
            </a:avLst>
          </a:prstGeom>
          <a:solidFill>
            <a:srgbClr val="FFFFFF"/>
          </a:solidFill>
          <a:ln w="12700">
            <a:solidFill>
              <a:srgbClr val="DBDEE2"/>
            </a:solidFill>
            <a:miter lim="400000"/>
          </a:ln>
          <a:effectLst>
            <a:outerShdw blurRad="12700" dist="12700" dir="5400000" rotWithShape="0">
              <a:srgbClr val="BBC0C7"/>
            </a:outerShdw>
          </a:effectLst>
        </p:spPr>
        <p:txBody>
          <a:bodyPr lIns="0" tIns="0" rIns="0" bIns="0" anchor="ctr"/>
          <a:lstStyle/>
          <a:p>
            <a:pPr algn="ctr" defTabSz="584200" eaLnBrk="1" fontAlgn="auto" hangingPunct="1">
              <a:spcBef>
                <a:spcPts val="0"/>
              </a:spcBef>
              <a:spcAft>
                <a:spcPts val="0"/>
              </a:spcAft>
              <a:defRPr sz="6000">
                <a:solidFill>
                  <a:srgbClr val="FFFFFF"/>
                </a:solidFill>
                <a:effectLst>
                  <a:outerShdw blurRad="38100" dist="12700" dir="5400000" rotWithShape="0">
                    <a:srgbClr val="000000">
                      <a:alpha val="50000"/>
                    </a:srgbClr>
                  </a:outerShdw>
                </a:effectLst>
                <a:latin typeface="+mn-lt"/>
                <a:ea typeface="+mn-ea"/>
                <a:cs typeface="+mn-cs"/>
                <a:sym typeface="Gill Sans"/>
              </a:defRPr>
            </a:pPr>
            <a:endParaRPr sz="6000" kern="0">
              <a:solidFill>
                <a:srgbClr val="FFFFFF"/>
              </a:solidFill>
              <a:effectLst>
                <a:outerShdw blurRad="38100" dist="12700" dir="5400000" rotWithShape="0">
                  <a:srgbClr val="000000">
                    <a:alpha val="50000"/>
                  </a:srgbClr>
                </a:outerShdw>
              </a:effectLst>
              <a:latin typeface="+mn-lt"/>
              <a:cs typeface="+mn-cs"/>
              <a:sym typeface="Gill Sans"/>
            </a:endParaRPr>
          </a:p>
        </p:txBody>
      </p:sp>
      <p:sp>
        <p:nvSpPr>
          <p:cNvPr id="5" name="Text Placeholder 4"/>
          <p:cNvSpPr>
            <a:spLocks noGrp="1"/>
          </p:cNvSpPr>
          <p:nvPr>
            <p:ph type="body" sz="quarter" idx="10"/>
          </p:nvPr>
        </p:nvSpPr>
        <p:spPr>
          <a:xfrm>
            <a:off x="1524000" y="11747500"/>
            <a:ext cx="21336000" cy="914400"/>
          </a:xfrm>
          <a:prstGeom prst="rect">
            <a:avLst/>
          </a:prstGeom>
        </p:spPr>
        <p:txBody>
          <a:bodyPr vert="horz"/>
          <a:lstStyle>
            <a:lvl1pPr algn="ctr">
              <a:defRPr sz="4400" b="0" i="0" baseline="0">
                <a:solidFill>
                  <a:schemeClr val="accent6"/>
                </a:solidFill>
                <a:latin typeface="FreightSansLFPro"/>
                <a:cs typeface="FreightSansLFPro"/>
              </a:defRPr>
            </a:lvl1pPr>
            <a:lvl2pPr algn="ctr">
              <a:defRPr b="0" i="0">
                <a:solidFill>
                  <a:srgbClr val="5890FF"/>
                </a:solidFill>
                <a:latin typeface="FreightSansLFPro"/>
                <a:cs typeface="FreightSansLFPro"/>
              </a:defRPr>
            </a:lvl2pPr>
            <a:lvl3pPr algn="ctr">
              <a:defRPr b="0" i="0">
                <a:solidFill>
                  <a:srgbClr val="5890FF"/>
                </a:solidFill>
                <a:latin typeface="FreightSansLFPro"/>
                <a:cs typeface="FreightSansLFPro"/>
              </a:defRPr>
            </a:lvl3pPr>
            <a:lvl4pPr algn="ctr">
              <a:defRPr b="0" i="0">
                <a:solidFill>
                  <a:srgbClr val="5890FF"/>
                </a:solidFill>
                <a:latin typeface="FreightSansLFPro"/>
                <a:cs typeface="FreightSansLFPro"/>
              </a:defRPr>
            </a:lvl4pPr>
            <a:lvl5pPr algn="ctr">
              <a:defRPr b="0" i="0">
                <a:solidFill>
                  <a:srgbClr val="5890FF"/>
                </a:solidFill>
                <a:latin typeface="FreightSansLFPro"/>
                <a:cs typeface="FreightSansLFPro"/>
              </a:defRPr>
            </a:lvl5pPr>
          </a:lstStyle>
          <a:p>
            <a:pPr lvl="0"/>
            <a:r>
              <a:rPr lang="en-US"/>
              <a:t>Click to edit Master text styles</a:t>
            </a:r>
          </a:p>
        </p:txBody>
      </p:sp>
      <p:sp>
        <p:nvSpPr>
          <p:cNvPr id="7" name="Text Placeholder 6"/>
          <p:cNvSpPr>
            <a:spLocks noGrp="1"/>
          </p:cNvSpPr>
          <p:nvPr>
            <p:ph type="body" sz="quarter" idx="11"/>
          </p:nvPr>
        </p:nvSpPr>
        <p:spPr>
          <a:xfrm>
            <a:off x="2768599" y="3987800"/>
            <a:ext cx="18821400" cy="5740400"/>
          </a:xfrm>
          <a:prstGeom prst="rect">
            <a:avLst/>
          </a:prstGeom>
        </p:spPr>
        <p:txBody>
          <a:bodyPr vert="horz"/>
          <a:lstStyle>
            <a:lvl1pPr>
              <a:defRPr sz="9500" b="0" i="0" baseline="0">
                <a:solidFill>
                  <a:schemeClr val="bg1"/>
                </a:solidFill>
                <a:latin typeface="FreightSansLFPro"/>
                <a:cs typeface="FreightSansLFPro"/>
              </a:defRPr>
            </a:lvl1pPr>
            <a:lvl2pPr>
              <a:defRPr sz="7000" b="0" i="0">
                <a:latin typeface="FreightSansLFPro"/>
                <a:cs typeface="FreightSansLFPro"/>
              </a:defRPr>
            </a:lvl2pPr>
            <a:lvl3pPr>
              <a:defRPr sz="7000" b="0" i="0">
                <a:latin typeface="FreightSansLFPro"/>
                <a:cs typeface="FreightSansLFPro"/>
              </a:defRPr>
            </a:lvl3pPr>
            <a:lvl4pPr>
              <a:defRPr sz="7000" b="0" i="0">
                <a:latin typeface="FreightSansLFPro"/>
                <a:cs typeface="FreightSansLFPro"/>
              </a:defRPr>
            </a:lvl4pPr>
            <a:lvl5pPr>
              <a:defRPr sz="7000" b="0" i="0">
                <a:latin typeface="FreightSansLFPro"/>
                <a:cs typeface="FreightSansLFPro"/>
              </a:defRPr>
            </a:lvl5pPr>
          </a:lstStyle>
          <a:p>
            <a:pPr lvl="0"/>
            <a:r>
              <a:rPr lang="en-US"/>
              <a:t>Click to edit Master text styles</a:t>
            </a:r>
          </a:p>
        </p:txBody>
      </p:sp>
    </p:spTree>
    <p:extLst>
      <p:ext uri="{BB962C8B-B14F-4D97-AF65-F5344CB8AC3E}">
        <p14:creationId xmlns:p14="http://schemas.microsoft.com/office/powerpoint/2010/main" val="253665491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4267B2"/>
        </a:solidFill>
        <a:effectLst/>
      </p:bgPr>
    </p:bg>
    <p:spTree>
      <p:nvGrpSpPr>
        <p:cNvPr id="1" name=""/>
        <p:cNvGrpSpPr/>
        <p:nvPr/>
      </p:nvGrpSpPr>
      <p:grpSpPr>
        <a:xfrm>
          <a:off x="0" y="0"/>
          <a:ext cx="0" cy="0"/>
          <a:chOff x="0" y="0"/>
          <a:chExt cx="0" cy="0"/>
        </a:xfrm>
      </p:grpSpPr>
      <p:pic>
        <p:nvPicPr>
          <p:cNvPr id="1026" name="Picture 2" descr="Wordmark-Cover.pdf">
            <a:extLst>
              <a:ext uri="{FF2B5EF4-FFF2-40B4-BE49-F238E27FC236}">
                <a16:creationId xmlns:a16="http://schemas.microsoft.com/office/drawing/2014/main" id="{F5FA4886-43D5-424A-8EB3-E4A2383384BC}"/>
              </a:ext>
            </a:extLst>
          </p:cNvPr>
          <p:cNvPicPr>
            <a:picLocks noChangeAspect="1" noChangeArrowheads="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137400" y="5080000"/>
            <a:ext cx="10107613" cy="355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ransition spd="med"/>
  <p:txStyles>
    <p:titleStyle>
      <a:lvl1pPr algn="ctr" defTabSz="546100" rtl="0" fontAlgn="base">
        <a:spcBef>
          <a:spcPct val="0"/>
        </a:spcBef>
        <a:spcAft>
          <a:spcPct val="0"/>
        </a:spcAft>
        <a:defRPr sz="11400">
          <a:solidFill>
            <a:srgbClr val="53585F"/>
          </a:solidFill>
          <a:latin typeface="+mj-lt"/>
          <a:ea typeface="+mj-ea"/>
          <a:cs typeface="+mj-cs"/>
          <a:sym typeface="Helvetica" panose="020B0604020202020204" pitchFamily="34" charset="0"/>
        </a:defRPr>
      </a:lvl1pPr>
      <a:lvl2pPr algn="ctr" defTabSz="546100" rtl="0" fontAlgn="base">
        <a:spcBef>
          <a:spcPct val="0"/>
        </a:spcBef>
        <a:spcAft>
          <a:spcPct val="0"/>
        </a:spcAft>
        <a:defRPr sz="11400">
          <a:solidFill>
            <a:srgbClr val="53585F"/>
          </a:solidFill>
          <a:latin typeface="+mj-lt"/>
          <a:ea typeface="+mj-ea"/>
          <a:cs typeface="+mj-cs"/>
          <a:sym typeface="Helvetica" panose="020B0604020202020204" pitchFamily="34" charset="0"/>
        </a:defRPr>
      </a:lvl2pPr>
      <a:lvl3pPr algn="ctr" defTabSz="546100" rtl="0" fontAlgn="base">
        <a:spcBef>
          <a:spcPct val="0"/>
        </a:spcBef>
        <a:spcAft>
          <a:spcPct val="0"/>
        </a:spcAft>
        <a:defRPr sz="11400">
          <a:solidFill>
            <a:srgbClr val="53585F"/>
          </a:solidFill>
          <a:latin typeface="+mj-lt"/>
          <a:ea typeface="+mj-ea"/>
          <a:cs typeface="+mj-cs"/>
          <a:sym typeface="Helvetica" panose="020B0604020202020204" pitchFamily="34" charset="0"/>
        </a:defRPr>
      </a:lvl3pPr>
      <a:lvl4pPr algn="ctr" defTabSz="546100" rtl="0" fontAlgn="base">
        <a:spcBef>
          <a:spcPct val="0"/>
        </a:spcBef>
        <a:spcAft>
          <a:spcPct val="0"/>
        </a:spcAft>
        <a:defRPr sz="11400">
          <a:solidFill>
            <a:srgbClr val="53585F"/>
          </a:solidFill>
          <a:latin typeface="+mj-lt"/>
          <a:ea typeface="+mj-ea"/>
          <a:cs typeface="+mj-cs"/>
          <a:sym typeface="Helvetica" panose="020B0604020202020204" pitchFamily="34" charset="0"/>
        </a:defRPr>
      </a:lvl4pPr>
      <a:lvl5pPr algn="ctr" defTabSz="546100" rtl="0" fontAlgn="base">
        <a:spcBef>
          <a:spcPct val="0"/>
        </a:spcBef>
        <a:spcAft>
          <a:spcPct val="0"/>
        </a:spcAft>
        <a:defRPr sz="11400">
          <a:solidFill>
            <a:srgbClr val="53585F"/>
          </a:solidFill>
          <a:latin typeface="+mj-lt"/>
          <a:ea typeface="+mj-ea"/>
          <a:cs typeface="+mj-cs"/>
          <a:sym typeface="Helvetica" panose="020B0604020202020204" pitchFamily="34" charset="0"/>
        </a:defRPr>
      </a:lvl5pPr>
      <a:lvl6pPr indent="1143000" algn="ctr" defTabSz="546100" eaLnBrk="1" hangingPunct="1">
        <a:defRPr sz="11400">
          <a:solidFill>
            <a:srgbClr val="53585F"/>
          </a:solidFill>
          <a:latin typeface="+mj-lt"/>
          <a:ea typeface="+mj-ea"/>
          <a:cs typeface="+mj-cs"/>
          <a:sym typeface="Helvetica"/>
        </a:defRPr>
      </a:lvl6pPr>
      <a:lvl7pPr indent="1371600" algn="ctr" defTabSz="546100" eaLnBrk="1" hangingPunct="1">
        <a:defRPr sz="11400">
          <a:solidFill>
            <a:srgbClr val="53585F"/>
          </a:solidFill>
          <a:latin typeface="+mj-lt"/>
          <a:ea typeface="+mj-ea"/>
          <a:cs typeface="+mj-cs"/>
          <a:sym typeface="Helvetica"/>
        </a:defRPr>
      </a:lvl7pPr>
      <a:lvl8pPr indent="1600200" algn="ctr" defTabSz="546100" eaLnBrk="1" hangingPunct="1">
        <a:defRPr sz="11400">
          <a:solidFill>
            <a:srgbClr val="53585F"/>
          </a:solidFill>
          <a:latin typeface="+mj-lt"/>
          <a:ea typeface="+mj-ea"/>
          <a:cs typeface="+mj-cs"/>
          <a:sym typeface="Helvetica"/>
        </a:defRPr>
      </a:lvl8pPr>
      <a:lvl9pPr indent="1828800" algn="ctr" defTabSz="546100" eaLnBrk="1" hangingPunct="1">
        <a:defRPr sz="11400">
          <a:solidFill>
            <a:srgbClr val="53585F"/>
          </a:solidFill>
          <a:latin typeface="+mj-lt"/>
          <a:ea typeface="+mj-ea"/>
          <a:cs typeface="+mj-cs"/>
          <a:sym typeface="Helvetica"/>
        </a:defRPr>
      </a:lvl9pPr>
    </p:titleStyle>
    <p:bodyStyle>
      <a:lvl1pPr algn="ctr" defTabSz="546100" rtl="0" fontAlgn="base">
        <a:spcBef>
          <a:spcPct val="20000"/>
        </a:spcBef>
        <a:spcAft>
          <a:spcPct val="0"/>
        </a:spcAft>
        <a:defRPr sz="4800">
          <a:solidFill>
            <a:srgbClr val="53585F"/>
          </a:solidFill>
          <a:latin typeface="+mj-lt"/>
          <a:ea typeface="+mj-ea"/>
          <a:cs typeface="+mj-cs"/>
          <a:sym typeface="Helvetica" panose="020B0604020202020204" pitchFamily="34" charset="0"/>
        </a:defRPr>
      </a:lvl1pPr>
      <a:lvl2pPr algn="ctr" defTabSz="546100" rtl="0" fontAlgn="base">
        <a:spcBef>
          <a:spcPct val="20000"/>
        </a:spcBef>
        <a:spcAft>
          <a:spcPct val="0"/>
        </a:spcAft>
        <a:defRPr sz="4800">
          <a:solidFill>
            <a:srgbClr val="53585F"/>
          </a:solidFill>
          <a:latin typeface="+mj-lt"/>
          <a:ea typeface="+mj-ea"/>
          <a:cs typeface="+mj-cs"/>
          <a:sym typeface="Helvetica" panose="020B0604020202020204" pitchFamily="34" charset="0"/>
        </a:defRPr>
      </a:lvl2pPr>
      <a:lvl3pPr algn="ctr" defTabSz="546100" rtl="0" fontAlgn="base">
        <a:spcBef>
          <a:spcPct val="20000"/>
        </a:spcBef>
        <a:spcAft>
          <a:spcPct val="0"/>
        </a:spcAft>
        <a:defRPr sz="4800">
          <a:solidFill>
            <a:srgbClr val="53585F"/>
          </a:solidFill>
          <a:latin typeface="+mj-lt"/>
          <a:ea typeface="+mj-ea"/>
          <a:cs typeface="+mj-cs"/>
          <a:sym typeface="Helvetica" panose="020B0604020202020204" pitchFamily="34" charset="0"/>
        </a:defRPr>
      </a:lvl3pPr>
      <a:lvl4pPr algn="ctr" defTabSz="546100" rtl="0" fontAlgn="base">
        <a:spcBef>
          <a:spcPct val="20000"/>
        </a:spcBef>
        <a:spcAft>
          <a:spcPct val="0"/>
        </a:spcAft>
        <a:defRPr sz="4800">
          <a:solidFill>
            <a:srgbClr val="53585F"/>
          </a:solidFill>
          <a:latin typeface="+mj-lt"/>
          <a:ea typeface="+mj-ea"/>
          <a:cs typeface="+mj-cs"/>
          <a:sym typeface="Helvetica" panose="020B0604020202020204" pitchFamily="34" charset="0"/>
        </a:defRPr>
      </a:lvl4pPr>
      <a:lvl5pPr algn="ctr" defTabSz="546100" rtl="0" fontAlgn="base">
        <a:spcBef>
          <a:spcPct val="20000"/>
        </a:spcBef>
        <a:spcAft>
          <a:spcPct val="0"/>
        </a:spcAft>
        <a:defRPr sz="4800">
          <a:solidFill>
            <a:srgbClr val="53585F"/>
          </a:solidFill>
          <a:latin typeface="+mj-lt"/>
          <a:ea typeface="+mj-ea"/>
          <a:cs typeface="+mj-cs"/>
          <a:sym typeface="Helvetica" panose="020B0604020202020204" pitchFamily="34" charset="0"/>
        </a:defRPr>
      </a:lvl5pPr>
      <a:lvl6pPr indent="241300" algn="ctr" defTabSz="546100" eaLnBrk="1" hangingPunct="1">
        <a:defRPr sz="4800">
          <a:solidFill>
            <a:srgbClr val="53585F"/>
          </a:solidFill>
          <a:latin typeface="+mj-lt"/>
          <a:ea typeface="+mj-ea"/>
          <a:cs typeface="+mj-cs"/>
          <a:sym typeface="Helvetica"/>
        </a:defRPr>
      </a:lvl6pPr>
      <a:lvl7pPr indent="469900" algn="ctr" defTabSz="546100" eaLnBrk="1" hangingPunct="1">
        <a:defRPr sz="4800">
          <a:solidFill>
            <a:srgbClr val="53585F"/>
          </a:solidFill>
          <a:latin typeface="+mj-lt"/>
          <a:ea typeface="+mj-ea"/>
          <a:cs typeface="+mj-cs"/>
          <a:sym typeface="Helvetica"/>
        </a:defRPr>
      </a:lvl7pPr>
      <a:lvl8pPr indent="711200" algn="ctr" defTabSz="546100" eaLnBrk="1" hangingPunct="1">
        <a:defRPr sz="4800">
          <a:solidFill>
            <a:srgbClr val="53585F"/>
          </a:solidFill>
          <a:latin typeface="+mj-lt"/>
          <a:ea typeface="+mj-ea"/>
          <a:cs typeface="+mj-cs"/>
          <a:sym typeface="Helvetica"/>
        </a:defRPr>
      </a:lvl8pPr>
      <a:lvl9pPr indent="952500" algn="ctr" defTabSz="546100" eaLnBrk="1" hangingPunct="1">
        <a:defRPr sz="4800">
          <a:solidFill>
            <a:srgbClr val="53585F"/>
          </a:solidFill>
          <a:latin typeface="+mj-lt"/>
          <a:ea typeface="+mj-ea"/>
          <a:cs typeface="+mj-cs"/>
          <a:sym typeface="Helvetica"/>
        </a:defRPr>
      </a:lvl9pPr>
    </p:bodyStyle>
    <p:otherStyle>
      <a:lvl1pPr algn="ctr" defTabSz="546100" eaLnBrk="1" hangingPunct="1">
        <a:defRPr sz="2400">
          <a:solidFill>
            <a:schemeClr val="tx1"/>
          </a:solidFill>
          <a:latin typeface="+mn-lt"/>
          <a:ea typeface="+mn-ea"/>
          <a:cs typeface="+mn-cs"/>
          <a:sym typeface="Helvetica"/>
        </a:defRPr>
      </a:lvl1pPr>
      <a:lvl2pPr indent="228600" algn="ctr" defTabSz="546100" eaLnBrk="1" hangingPunct="1">
        <a:defRPr sz="2400">
          <a:solidFill>
            <a:schemeClr val="tx1"/>
          </a:solidFill>
          <a:latin typeface="+mn-lt"/>
          <a:ea typeface="+mn-ea"/>
          <a:cs typeface="+mn-cs"/>
          <a:sym typeface="Helvetica"/>
        </a:defRPr>
      </a:lvl2pPr>
      <a:lvl3pPr indent="457200" algn="ctr" defTabSz="546100" eaLnBrk="1" hangingPunct="1">
        <a:defRPr sz="2400">
          <a:solidFill>
            <a:schemeClr val="tx1"/>
          </a:solidFill>
          <a:latin typeface="+mn-lt"/>
          <a:ea typeface="+mn-ea"/>
          <a:cs typeface="+mn-cs"/>
          <a:sym typeface="Helvetica"/>
        </a:defRPr>
      </a:lvl3pPr>
      <a:lvl4pPr indent="685800" algn="ctr" defTabSz="546100" eaLnBrk="1" hangingPunct="1">
        <a:defRPr sz="2400">
          <a:solidFill>
            <a:schemeClr val="tx1"/>
          </a:solidFill>
          <a:latin typeface="+mn-lt"/>
          <a:ea typeface="+mn-ea"/>
          <a:cs typeface="+mn-cs"/>
          <a:sym typeface="Helvetica"/>
        </a:defRPr>
      </a:lvl4pPr>
      <a:lvl5pPr indent="914400" algn="ctr" defTabSz="546100" eaLnBrk="1" hangingPunct="1">
        <a:defRPr sz="2400">
          <a:solidFill>
            <a:schemeClr val="tx1"/>
          </a:solidFill>
          <a:latin typeface="+mn-lt"/>
          <a:ea typeface="+mn-ea"/>
          <a:cs typeface="+mn-cs"/>
          <a:sym typeface="Helvetica"/>
        </a:defRPr>
      </a:lvl5pPr>
      <a:lvl6pPr indent="1143000" algn="ctr" defTabSz="546100" eaLnBrk="1" hangingPunct="1">
        <a:defRPr sz="2400">
          <a:solidFill>
            <a:schemeClr val="tx1"/>
          </a:solidFill>
          <a:latin typeface="+mn-lt"/>
          <a:ea typeface="+mn-ea"/>
          <a:cs typeface="+mn-cs"/>
          <a:sym typeface="Helvetica"/>
        </a:defRPr>
      </a:lvl6pPr>
      <a:lvl7pPr indent="1371600" algn="ctr" defTabSz="546100" eaLnBrk="1" hangingPunct="1">
        <a:defRPr sz="2400">
          <a:solidFill>
            <a:schemeClr val="tx1"/>
          </a:solidFill>
          <a:latin typeface="+mn-lt"/>
          <a:ea typeface="+mn-ea"/>
          <a:cs typeface="+mn-cs"/>
          <a:sym typeface="Helvetica"/>
        </a:defRPr>
      </a:lvl7pPr>
      <a:lvl8pPr indent="1600200" algn="ctr" defTabSz="546100" eaLnBrk="1" hangingPunct="1">
        <a:defRPr sz="2400">
          <a:solidFill>
            <a:schemeClr val="tx1"/>
          </a:solidFill>
          <a:latin typeface="+mn-lt"/>
          <a:ea typeface="+mn-ea"/>
          <a:cs typeface="+mn-cs"/>
          <a:sym typeface="Helvetica"/>
        </a:defRPr>
      </a:lvl8pPr>
      <a:lvl9pPr indent="1828800" algn="ctr" defTabSz="546100" eaLnBrk="1" hangingPunct="1">
        <a:defRPr sz="2400">
          <a:solidFill>
            <a:schemeClr val="tx1"/>
          </a:solidFill>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3" Type="http://schemas.openxmlformats.org/officeDocument/2006/relationships/hyperlink" Target="http://wg21.link/p0443" TargetMode="External"/><Relationship Id="rId2" Type="http://schemas.openxmlformats.org/officeDocument/2006/relationships/hyperlink" Target="https://www.youtube.com/watch?v=iYMfYdO0_OU" TargetMode="External"/><Relationship Id="rId1" Type="http://schemas.openxmlformats.org/officeDocument/2006/relationships/slideLayout" Target="../slideLayouts/slideLayout5.xml"/><Relationship Id="rId5" Type="http://schemas.openxmlformats.org/officeDocument/2006/relationships/hyperlink" Target="http://wg21.link/P1677" TargetMode="External"/><Relationship Id="rId4" Type="http://schemas.openxmlformats.org/officeDocument/2006/relationships/hyperlink" Target="http://wg21.link/P1678"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Tree>
  </p:cSld>
  <p:clrMapOvr>
    <a:masterClrMapping/>
  </p:clrMapOvr>
  <p:transition spd="med">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8FC0D-B030-3B45-8C18-192B18E0B78A}"/>
              </a:ext>
            </a:extLst>
          </p:cNvPr>
          <p:cNvSpPr>
            <a:spLocks noGrp="1"/>
          </p:cNvSpPr>
          <p:nvPr>
            <p:ph type="title"/>
          </p:nvPr>
        </p:nvSpPr>
        <p:spPr/>
        <p:txBody>
          <a:bodyPr/>
          <a:lstStyle/>
          <a:p>
            <a:r>
              <a:rPr lang="en-US"/>
              <a:t>Concurrency vs. Parallelism</a:t>
            </a:r>
          </a:p>
        </p:txBody>
      </p:sp>
      <p:grpSp>
        <p:nvGrpSpPr>
          <p:cNvPr id="24" name="Group 23">
            <a:extLst>
              <a:ext uri="{FF2B5EF4-FFF2-40B4-BE49-F238E27FC236}">
                <a16:creationId xmlns:a16="http://schemas.microsoft.com/office/drawing/2014/main" id="{43997C4A-CC61-F645-A3D5-E7F44AF29238}"/>
              </a:ext>
            </a:extLst>
          </p:cNvPr>
          <p:cNvGrpSpPr/>
          <p:nvPr/>
        </p:nvGrpSpPr>
        <p:grpSpPr>
          <a:xfrm>
            <a:off x="4172933" y="3951764"/>
            <a:ext cx="1127051" cy="5892134"/>
            <a:chOff x="1842978" y="3164958"/>
            <a:chExt cx="1127051" cy="5892134"/>
          </a:xfrm>
        </p:grpSpPr>
        <p:grpSp>
          <p:nvGrpSpPr>
            <p:cNvPr id="22" name="Group 21">
              <a:extLst>
                <a:ext uri="{FF2B5EF4-FFF2-40B4-BE49-F238E27FC236}">
                  <a16:creationId xmlns:a16="http://schemas.microsoft.com/office/drawing/2014/main" id="{CDC72E6D-D636-B548-8415-BDEDC7A8CBE4}"/>
                </a:ext>
              </a:extLst>
            </p:cNvPr>
            <p:cNvGrpSpPr/>
            <p:nvPr/>
          </p:nvGrpSpPr>
          <p:grpSpPr>
            <a:xfrm rot="5400000">
              <a:off x="-386317" y="5394253"/>
              <a:ext cx="5585641" cy="1127051"/>
              <a:chOff x="8187070" y="4529470"/>
              <a:chExt cx="5585641" cy="1127051"/>
            </a:xfrm>
          </p:grpSpPr>
          <p:grpSp>
            <p:nvGrpSpPr>
              <p:cNvPr id="14" name="Group 13">
                <a:extLst>
                  <a:ext uri="{FF2B5EF4-FFF2-40B4-BE49-F238E27FC236}">
                    <a16:creationId xmlns:a16="http://schemas.microsoft.com/office/drawing/2014/main" id="{379D5C29-4E6F-3849-86E5-A155C7EEA5AD}"/>
                  </a:ext>
                </a:extLst>
              </p:cNvPr>
              <p:cNvGrpSpPr/>
              <p:nvPr/>
            </p:nvGrpSpPr>
            <p:grpSpPr>
              <a:xfrm>
                <a:off x="8187070" y="4582632"/>
                <a:ext cx="3303181" cy="1073889"/>
                <a:chOff x="8187070" y="4582632"/>
                <a:chExt cx="3303181" cy="1073889"/>
              </a:xfrm>
            </p:grpSpPr>
            <p:grpSp>
              <p:nvGrpSpPr>
                <p:cNvPr id="10" name="Group 9">
                  <a:extLst>
                    <a:ext uri="{FF2B5EF4-FFF2-40B4-BE49-F238E27FC236}">
                      <a16:creationId xmlns:a16="http://schemas.microsoft.com/office/drawing/2014/main" id="{E94F64BB-B5B4-0248-9625-8B93EEA99F6C}"/>
                    </a:ext>
                  </a:extLst>
                </p:cNvPr>
                <p:cNvGrpSpPr/>
                <p:nvPr/>
              </p:nvGrpSpPr>
              <p:grpSpPr>
                <a:xfrm>
                  <a:off x="8187070" y="4635795"/>
                  <a:ext cx="1768548" cy="1020726"/>
                  <a:chOff x="8187070" y="4635795"/>
                  <a:chExt cx="1768548" cy="1020726"/>
                </a:xfrm>
              </p:grpSpPr>
              <p:sp>
                <p:nvSpPr>
                  <p:cNvPr id="8" name="Block Arc 7">
                    <a:extLst>
                      <a:ext uri="{FF2B5EF4-FFF2-40B4-BE49-F238E27FC236}">
                        <a16:creationId xmlns:a16="http://schemas.microsoft.com/office/drawing/2014/main" id="{BE9AF7FE-254C-E64A-8EEC-6A5FC775094B}"/>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9" name="Block Arc 8">
                    <a:extLst>
                      <a:ext uri="{FF2B5EF4-FFF2-40B4-BE49-F238E27FC236}">
                        <a16:creationId xmlns:a16="http://schemas.microsoft.com/office/drawing/2014/main" id="{949414C4-22F3-8C4F-9889-0F7854F1BE40}"/>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1" name="Group 10">
                  <a:extLst>
                    <a:ext uri="{FF2B5EF4-FFF2-40B4-BE49-F238E27FC236}">
                      <a16:creationId xmlns:a16="http://schemas.microsoft.com/office/drawing/2014/main" id="{4E94173E-1634-1D43-9A00-0DEA44480262}"/>
                    </a:ext>
                  </a:extLst>
                </p:cNvPr>
                <p:cNvGrpSpPr/>
                <p:nvPr/>
              </p:nvGrpSpPr>
              <p:grpSpPr>
                <a:xfrm>
                  <a:off x="9721703" y="4582632"/>
                  <a:ext cx="1768548" cy="1020726"/>
                  <a:chOff x="8187070" y="4635795"/>
                  <a:chExt cx="1768548" cy="1020726"/>
                </a:xfrm>
              </p:grpSpPr>
              <p:sp>
                <p:nvSpPr>
                  <p:cNvPr id="12" name="Block Arc 11">
                    <a:extLst>
                      <a:ext uri="{FF2B5EF4-FFF2-40B4-BE49-F238E27FC236}">
                        <a16:creationId xmlns:a16="http://schemas.microsoft.com/office/drawing/2014/main" id="{D92A971B-C124-D149-AB79-46F8F5DC81CB}"/>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3" name="Block Arc 12">
                    <a:extLst>
                      <a:ext uri="{FF2B5EF4-FFF2-40B4-BE49-F238E27FC236}">
                        <a16:creationId xmlns:a16="http://schemas.microsoft.com/office/drawing/2014/main" id="{864ECEE7-7E95-CB4F-BBA0-B28E61A68694}"/>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15" name="Group 14">
                <a:extLst>
                  <a:ext uri="{FF2B5EF4-FFF2-40B4-BE49-F238E27FC236}">
                    <a16:creationId xmlns:a16="http://schemas.microsoft.com/office/drawing/2014/main" id="{36CFDDE6-4B94-EF4E-9A7D-15AD8D834928}"/>
                  </a:ext>
                </a:extLst>
              </p:cNvPr>
              <p:cNvGrpSpPr/>
              <p:nvPr/>
            </p:nvGrpSpPr>
            <p:grpSpPr>
              <a:xfrm>
                <a:off x="11259882" y="4529470"/>
                <a:ext cx="2512829" cy="1020726"/>
                <a:chOff x="8208335" y="4635795"/>
                <a:chExt cx="2512829" cy="1020726"/>
              </a:xfrm>
            </p:grpSpPr>
            <p:grpSp>
              <p:nvGrpSpPr>
                <p:cNvPr id="16" name="Group 15">
                  <a:extLst>
                    <a:ext uri="{FF2B5EF4-FFF2-40B4-BE49-F238E27FC236}">
                      <a16:creationId xmlns:a16="http://schemas.microsoft.com/office/drawing/2014/main" id="{6B6A846B-4C49-E74D-B571-E161F8253262}"/>
                    </a:ext>
                  </a:extLst>
                </p:cNvPr>
                <p:cNvGrpSpPr/>
                <p:nvPr/>
              </p:nvGrpSpPr>
              <p:grpSpPr>
                <a:xfrm>
                  <a:off x="8208335" y="4635795"/>
                  <a:ext cx="1747283" cy="1020726"/>
                  <a:chOff x="8208335" y="4635795"/>
                  <a:chExt cx="1747283" cy="1020726"/>
                </a:xfrm>
              </p:grpSpPr>
              <p:sp>
                <p:nvSpPr>
                  <p:cNvPr id="20" name="Block Arc 19">
                    <a:extLst>
                      <a:ext uri="{FF2B5EF4-FFF2-40B4-BE49-F238E27FC236}">
                        <a16:creationId xmlns:a16="http://schemas.microsoft.com/office/drawing/2014/main" id="{707F00C9-6DD1-EC40-83C8-5C9FD379EF2C}"/>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1" name="Block Arc 20">
                    <a:extLst>
                      <a:ext uri="{FF2B5EF4-FFF2-40B4-BE49-F238E27FC236}">
                        <a16:creationId xmlns:a16="http://schemas.microsoft.com/office/drawing/2014/main" id="{B397B703-5D69-F44F-ACD6-6E26B9170639}"/>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18" name="Block Arc 17">
                  <a:extLst>
                    <a:ext uri="{FF2B5EF4-FFF2-40B4-BE49-F238E27FC236}">
                      <a16:creationId xmlns:a16="http://schemas.microsoft.com/office/drawing/2014/main" id="{FDDE2CF5-3EF6-6747-A322-9BE3C414ADA0}"/>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23" name="Triangle 22">
              <a:extLst>
                <a:ext uri="{FF2B5EF4-FFF2-40B4-BE49-F238E27FC236}">
                  <a16:creationId xmlns:a16="http://schemas.microsoft.com/office/drawing/2014/main" id="{4C04D0CE-027B-CC48-9B2E-9FD6F77292D1}"/>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5" name="Group 24">
            <a:extLst>
              <a:ext uri="{FF2B5EF4-FFF2-40B4-BE49-F238E27FC236}">
                <a16:creationId xmlns:a16="http://schemas.microsoft.com/office/drawing/2014/main" id="{F535FB08-9140-5A42-BFA1-EDD2D051B249}"/>
              </a:ext>
            </a:extLst>
          </p:cNvPr>
          <p:cNvGrpSpPr/>
          <p:nvPr/>
        </p:nvGrpSpPr>
        <p:grpSpPr>
          <a:xfrm>
            <a:off x="6281723" y="3939433"/>
            <a:ext cx="1127051" cy="5892134"/>
            <a:chOff x="1842978" y="3164958"/>
            <a:chExt cx="1127051" cy="5892134"/>
          </a:xfrm>
        </p:grpSpPr>
        <p:grpSp>
          <p:nvGrpSpPr>
            <p:cNvPr id="26" name="Group 25">
              <a:extLst>
                <a:ext uri="{FF2B5EF4-FFF2-40B4-BE49-F238E27FC236}">
                  <a16:creationId xmlns:a16="http://schemas.microsoft.com/office/drawing/2014/main" id="{07CDCC08-9F9B-2D43-8F33-FF559250D6E5}"/>
                </a:ext>
              </a:extLst>
            </p:cNvPr>
            <p:cNvGrpSpPr/>
            <p:nvPr/>
          </p:nvGrpSpPr>
          <p:grpSpPr>
            <a:xfrm rot="5400000">
              <a:off x="-386317" y="5394253"/>
              <a:ext cx="5585641" cy="1127051"/>
              <a:chOff x="8187070" y="4529470"/>
              <a:chExt cx="5585641" cy="1127051"/>
            </a:xfrm>
          </p:grpSpPr>
          <p:grpSp>
            <p:nvGrpSpPr>
              <p:cNvPr id="28" name="Group 27">
                <a:extLst>
                  <a:ext uri="{FF2B5EF4-FFF2-40B4-BE49-F238E27FC236}">
                    <a16:creationId xmlns:a16="http://schemas.microsoft.com/office/drawing/2014/main" id="{0927CF8B-4F9C-CD45-A979-9DB989C287F2}"/>
                  </a:ext>
                </a:extLst>
              </p:cNvPr>
              <p:cNvGrpSpPr/>
              <p:nvPr/>
            </p:nvGrpSpPr>
            <p:grpSpPr>
              <a:xfrm>
                <a:off x="8187070" y="4582632"/>
                <a:ext cx="3303181" cy="1073889"/>
                <a:chOff x="8187070" y="4582632"/>
                <a:chExt cx="3303181" cy="1073889"/>
              </a:xfrm>
            </p:grpSpPr>
            <p:grpSp>
              <p:nvGrpSpPr>
                <p:cNvPr id="34" name="Group 33">
                  <a:extLst>
                    <a:ext uri="{FF2B5EF4-FFF2-40B4-BE49-F238E27FC236}">
                      <a16:creationId xmlns:a16="http://schemas.microsoft.com/office/drawing/2014/main" id="{D3C09568-C6BC-3147-8AE0-BC2B850BF3A5}"/>
                    </a:ext>
                  </a:extLst>
                </p:cNvPr>
                <p:cNvGrpSpPr/>
                <p:nvPr/>
              </p:nvGrpSpPr>
              <p:grpSpPr>
                <a:xfrm>
                  <a:off x="8187070" y="4635795"/>
                  <a:ext cx="1768548" cy="1020726"/>
                  <a:chOff x="8187070" y="4635795"/>
                  <a:chExt cx="1768548" cy="1020726"/>
                </a:xfrm>
              </p:grpSpPr>
              <p:sp>
                <p:nvSpPr>
                  <p:cNvPr id="38" name="Block Arc 37">
                    <a:extLst>
                      <a:ext uri="{FF2B5EF4-FFF2-40B4-BE49-F238E27FC236}">
                        <a16:creationId xmlns:a16="http://schemas.microsoft.com/office/drawing/2014/main" id="{588582EA-F5FE-0947-B853-00E0C7960097}"/>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9" name="Block Arc 38">
                    <a:extLst>
                      <a:ext uri="{FF2B5EF4-FFF2-40B4-BE49-F238E27FC236}">
                        <a16:creationId xmlns:a16="http://schemas.microsoft.com/office/drawing/2014/main" id="{815F9536-268E-E541-80D0-46A6FB632D99}"/>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35" name="Group 34">
                  <a:extLst>
                    <a:ext uri="{FF2B5EF4-FFF2-40B4-BE49-F238E27FC236}">
                      <a16:creationId xmlns:a16="http://schemas.microsoft.com/office/drawing/2014/main" id="{93DD80DB-BF86-7C44-B274-09AC2CA745AA}"/>
                    </a:ext>
                  </a:extLst>
                </p:cNvPr>
                <p:cNvGrpSpPr/>
                <p:nvPr/>
              </p:nvGrpSpPr>
              <p:grpSpPr>
                <a:xfrm>
                  <a:off x="9742968" y="4582632"/>
                  <a:ext cx="1747283" cy="1020726"/>
                  <a:chOff x="8208335" y="4635795"/>
                  <a:chExt cx="1747283" cy="1020726"/>
                </a:xfrm>
              </p:grpSpPr>
              <p:sp>
                <p:nvSpPr>
                  <p:cNvPr id="36" name="Block Arc 35">
                    <a:extLst>
                      <a:ext uri="{FF2B5EF4-FFF2-40B4-BE49-F238E27FC236}">
                        <a16:creationId xmlns:a16="http://schemas.microsoft.com/office/drawing/2014/main" id="{0CF1B9DA-EEC9-CA48-8FFA-3694490A8C32}"/>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7" name="Block Arc 36">
                    <a:extLst>
                      <a:ext uri="{FF2B5EF4-FFF2-40B4-BE49-F238E27FC236}">
                        <a16:creationId xmlns:a16="http://schemas.microsoft.com/office/drawing/2014/main" id="{CBD29C87-F2F8-3943-A8CF-8D4CECD5FDB8}"/>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29" name="Group 28">
                <a:extLst>
                  <a:ext uri="{FF2B5EF4-FFF2-40B4-BE49-F238E27FC236}">
                    <a16:creationId xmlns:a16="http://schemas.microsoft.com/office/drawing/2014/main" id="{362555B1-089B-2A4E-B24B-5BFE7320B598}"/>
                  </a:ext>
                </a:extLst>
              </p:cNvPr>
              <p:cNvGrpSpPr/>
              <p:nvPr/>
            </p:nvGrpSpPr>
            <p:grpSpPr>
              <a:xfrm>
                <a:off x="11259882" y="4529470"/>
                <a:ext cx="2512829" cy="1020726"/>
                <a:chOff x="8208335" y="4635795"/>
                <a:chExt cx="2512829" cy="1020726"/>
              </a:xfrm>
            </p:grpSpPr>
            <p:grpSp>
              <p:nvGrpSpPr>
                <p:cNvPr id="30" name="Group 29">
                  <a:extLst>
                    <a:ext uri="{FF2B5EF4-FFF2-40B4-BE49-F238E27FC236}">
                      <a16:creationId xmlns:a16="http://schemas.microsoft.com/office/drawing/2014/main" id="{D134BF5B-5577-FB4B-A8EB-D2969C7C3E70}"/>
                    </a:ext>
                  </a:extLst>
                </p:cNvPr>
                <p:cNvGrpSpPr/>
                <p:nvPr/>
              </p:nvGrpSpPr>
              <p:grpSpPr>
                <a:xfrm>
                  <a:off x="8208335" y="4635795"/>
                  <a:ext cx="1747283" cy="1020726"/>
                  <a:chOff x="8208335" y="4635795"/>
                  <a:chExt cx="1747283" cy="1020726"/>
                </a:xfrm>
              </p:grpSpPr>
              <p:sp>
                <p:nvSpPr>
                  <p:cNvPr id="32" name="Block Arc 31">
                    <a:extLst>
                      <a:ext uri="{FF2B5EF4-FFF2-40B4-BE49-F238E27FC236}">
                        <a16:creationId xmlns:a16="http://schemas.microsoft.com/office/drawing/2014/main" id="{D9EF11B4-42FC-5441-B8C9-05B3D3108676}"/>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3" name="Block Arc 32">
                    <a:extLst>
                      <a:ext uri="{FF2B5EF4-FFF2-40B4-BE49-F238E27FC236}">
                        <a16:creationId xmlns:a16="http://schemas.microsoft.com/office/drawing/2014/main" id="{0D974249-759B-9F40-9AC7-53B60BD623AE}"/>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31" name="Block Arc 30">
                  <a:extLst>
                    <a:ext uri="{FF2B5EF4-FFF2-40B4-BE49-F238E27FC236}">
                      <a16:creationId xmlns:a16="http://schemas.microsoft.com/office/drawing/2014/main" id="{CF8A75B7-6AC1-2B44-BB86-90FE6D0057B6}"/>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27" name="Triangle 26">
              <a:extLst>
                <a:ext uri="{FF2B5EF4-FFF2-40B4-BE49-F238E27FC236}">
                  <a16:creationId xmlns:a16="http://schemas.microsoft.com/office/drawing/2014/main" id="{001F0933-9277-A941-9411-0915F2777BF7}"/>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40" name="Group 39">
            <a:extLst>
              <a:ext uri="{FF2B5EF4-FFF2-40B4-BE49-F238E27FC236}">
                <a16:creationId xmlns:a16="http://schemas.microsoft.com/office/drawing/2014/main" id="{53EAA0BD-5F8A-5B4D-9E96-37BE430013F8}"/>
              </a:ext>
            </a:extLst>
          </p:cNvPr>
          <p:cNvGrpSpPr/>
          <p:nvPr/>
        </p:nvGrpSpPr>
        <p:grpSpPr>
          <a:xfrm>
            <a:off x="8284186" y="3911933"/>
            <a:ext cx="1127051" cy="5892134"/>
            <a:chOff x="1842978" y="3164958"/>
            <a:chExt cx="1127051" cy="5892134"/>
          </a:xfrm>
        </p:grpSpPr>
        <p:grpSp>
          <p:nvGrpSpPr>
            <p:cNvPr id="41" name="Group 40">
              <a:extLst>
                <a:ext uri="{FF2B5EF4-FFF2-40B4-BE49-F238E27FC236}">
                  <a16:creationId xmlns:a16="http://schemas.microsoft.com/office/drawing/2014/main" id="{0C7F4037-D66C-9D48-9E8A-7AEF30AD0BE1}"/>
                </a:ext>
              </a:extLst>
            </p:cNvPr>
            <p:cNvGrpSpPr/>
            <p:nvPr/>
          </p:nvGrpSpPr>
          <p:grpSpPr>
            <a:xfrm rot="5400000">
              <a:off x="-386317" y="5394253"/>
              <a:ext cx="5585641" cy="1127051"/>
              <a:chOff x="8187070" y="4529470"/>
              <a:chExt cx="5585641" cy="1127051"/>
            </a:xfrm>
          </p:grpSpPr>
          <p:grpSp>
            <p:nvGrpSpPr>
              <p:cNvPr id="43" name="Group 42">
                <a:extLst>
                  <a:ext uri="{FF2B5EF4-FFF2-40B4-BE49-F238E27FC236}">
                    <a16:creationId xmlns:a16="http://schemas.microsoft.com/office/drawing/2014/main" id="{73B0A61F-4FD8-D445-954E-9A9F149ABD08}"/>
                  </a:ext>
                </a:extLst>
              </p:cNvPr>
              <p:cNvGrpSpPr/>
              <p:nvPr/>
            </p:nvGrpSpPr>
            <p:grpSpPr>
              <a:xfrm>
                <a:off x="8187070" y="4582632"/>
                <a:ext cx="3303181" cy="1073889"/>
                <a:chOff x="8187070" y="4582632"/>
                <a:chExt cx="3303181" cy="1073889"/>
              </a:xfrm>
            </p:grpSpPr>
            <p:grpSp>
              <p:nvGrpSpPr>
                <p:cNvPr id="49" name="Group 48">
                  <a:extLst>
                    <a:ext uri="{FF2B5EF4-FFF2-40B4-BE49-F238E27FC236}">
                      <a16:creationId xmlns:a16="http://schemas.microsoft.com/office/drawing/2014/main" id="{A9F226B2-15FE-244D-938C-0D0C98D07211}"/>
                    </a:ext>
                  </a:extLst>
                </p:cNvPr>
                <p:cNvGrpSpPr/>
                <p:nvPr/>
              </p:nvGrpSpPr>
              <p:grpSpPr>
                <a:xfrm>
                  <a:off x="8187070" y="4635795"/>
                  <a:ext cx="1768548" cy="1020726"/>
                  <a:chOff x="8187070" y="4635795"/>
                  <a:chExt cx="1768548" cy="1020726"/>
                </a:xfrm>
              </p:grpSpPr>
              <p:sp>
                <p:nvSpPr>
                  <p:cNvPr id="53" name="Block Arc 52">
                    <a:extLst>
                      <a:ext uri="{FF2B5EF4-FFF2-40B4-BE49-F238E27FC236}">
                        <a16:creationId xmlns:a16="http://schemas.microsoft.com/office/drawing/2014/main" id="{190E28DE-BD7E-AC45-8AFD-FE347F4879C2}"/>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54" name="Block Arc 53">
                    <a:extLst>
                      <a:ext uri="{FF2B5EF4-FFF2-40B4-BE49-F238E27FC236}">
                        <a16:creationId xmlns:a16="http://schemas.microsoft.com/office/drawing/2014/main" id="{77C6E118-7E3C-D049-B39B-94873AB18A61}"/>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50" name="Group 49">
                  <a:extLst>
                    <a:ext uri="{FF2B5EF4-FFF2-40B4-BE49-F238E27FC236}">
                      <a16:creationId xmlns:a16="http://schemas.microsoft.com/office/drawing/2014/main" id="{FB2D4ADE-2B1D-FC40-8B5E-D2E036B4C137}"/>
                    </a:ext>
                  </a:extLst>
                </p:cNvPr>
                <p:cNvGrpSpPr/>
                <p:nvPr/>
              </p:nvGrpSpPr>
              <p:grpSpPr>
                <a:xfrm>
                  <a:off x="9742968" y="4582632"/>
                  <a:ext cx="1747283" cy="1020726"/>
                  <a:chOff x="8208335" y="4635795"/>
                  <a:chExt cx="1747283" cy="1020726"/>
                </a:xfrm>
              </p:grpSpPr>
              <p:sp>
                <p:nvSpPr>
                  <p:cNvPr id="51" name="Block Arc 50">
                    <a:extLst>
                      <a:ext uri="{FF2B5EF4-FFF2-40B4-BE49-F238E27FC236}">
                        <a16:creationId xmlns:a16="http://schemas.microsoft.com/office/drawing/2014/main" id="{4FE4D3C2-C37F-3C42-96EF-478CA5CF8EA4}"/>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52" name="Block Arc 51">
                    <a:extLst>
                      <a:ext uri="{FF2B5EF4-FFF2-40B4-BE49-F238E27FC236}">
                        <a16:creationId xmlns:a16="http://schemas.microsoft.com/office/drawing/2014/main" id="{F148DD20-DEA5-7C4E-B365-D935734C4B38}"/>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44" name="Group 43">
                <a:extLst>
                  <a:ext uri="{FF2B5EF4-FFF2-40B4-BE49-F238E27FC236}">
                    <a16:creationId xmlns:a16="http://schemas.microsoft.com/office/drawing/2014/main" id="{7CC7D331-A328-3A43-B212-E9DE3FC178AF}"/>
                  </a:ext>
                </a:extLst>
              </p:cNvPr>
              <p:cNvGrpSpPr/>
              <p:nvPr/>
            </p:nvGrpSpPr>
            <p:grpSpPr>
              <a:xfrm>
                <a:off x="11259882" y="4529470"/>
                <a:ext cx="2512829" cy="1020726"/>
                <a:chOff x="8208335" y="4635795"/>
                <a:chExt cx="2512829" cy="1020726"/>
              </a:xfrm>
            </p:grpSpPr>
            <p:grpSp>
              <p:nvGrpSpPr>
                <p:cNvPr id="45" name="Group 44">
                  <a:extLst>
                    <a:ext uri="{FF2B5EF4-FFF2-40B4-BE49-F238E27FC236}">
                      <a16:creationId xmlns:a16="http://schemas.microsoft.com/office/drawing/2014/main" id="{6F4EB6CC-B605-D447-847D-AE59FDE14064}"/>
                    </a:ext>
                  </a:extLst>
                </p:cNvPr>
                <p:cNvGrpSpPr/>
                <p:nvPr/>
              </p:nvGrpSpPr>
              <p:grpSpPr>
                <a:xfrm>
                  <a:off x="8208335" y="4635795"/>
                  <a:ext cx="1747283" cy="1020726"/>
                  <a:chOff x="8208335" y="4635795"/>
                  <a:chExt cx="1747283" cy="1020726"/>
                </a:xfrm>
              </p:grpSpPr>
              <p:sp>
                <p:nvSpPr>
                  <p:cNvPr id="47" name="Block Arc 46">
                    <a:extLst>
                      <a:ext uri="{FF2B5EF4-FFF2-40B4-BE49-F238E27FC236}">
                        <a16:creationId xmlns:a16="http://schemas.microsoft.com/office/drawing/2014/main" id="{30744EBD-8596-8840-9434-914C23313ED7}"/>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48" name="Block Arc 47">
                    <a:extLst>
                      <a:ext uri="{FF2B5EF4-FFF2-40B4-BE49-F238E27FC236}">
                        <a16:creationId xmlns:a16="http://schemas.microsoft.com/office/drawing/2014/main" id="{6B31E8E5-B9FD-6846-87A3-A02592B7C7E7}"/>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46" name="Block Arc 45">
                  <a:extLst>
                    <a:ext uri="{FF2B5EF4-FFF2-40B4-BE49-F238E27FC236}">
                      <a16:creationId xmlns:a16="http://schemas.microsoft.com/office/drawing/2014/main" id="{1C501779-34B6-9C41-8B62-0333F2C9A984}"/>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42" name="Triangle 41">
              <a:extLst>
                <a:ext uri="{FF2B5EF4-FFF2-40B4-BE49-F238E27FC236}">
                  <a16:creationId xmlns:a16="http://schemas.microsoft.com/office/drawing/2014/main" id="{EADB399D-C9E9-A34E-9B1D-7C9156ACA180}"/>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55" name="Group 54">
            <a:extLst>
              <a:ext uri="{FF2B5EF4-FFF2-40B4-BE49-F238E27FC236}">
                <a16:creationId xmlns:a16="http://schemas.microsoft.com/office/drawing/2014/main" id="{6F0219F4-8158-0242-91C7-92711B5168C7}"/>
              </a:ext>
            </a:extLst>
          </p:cNvPr>
          <p:cNvGrpSpPr/>
          <p:nvPr/>
        </p:nvGrpSpPr>
        <p:grpSpPr>
          <a:xfrm>
            <a:off x="10180323" y="3911934"/>
            <a:ext cx="1127051" cy="5892134"/>
            <a:chOff x="1842978" y="3164958"/>
            <a:chExt cx="1127051" cy="5892134"/>
          </a:xfrm>
        </p:grpSpPr>
        <p:grpSp>
          <p:nvGrpSpPr>
            <p:cNvPr id="56" name="Group 55">
              <a:extLst>
                <a:ext uri="{FF2B5EF4-FFF2-40B4-BE49-F238E27FC236}">
                  <a16:creationId xmlns:a16="http://schemas.microsoft.com/office/drawing/2014/main" id="{33BA945D-48AA-2A4C-AA45-3E0149BDC894}"/>
                </a:ext>
              </a:extLst>
            </p:cNvPr>
            <p:cNvGrpSpPr/>
            <p:nvPr/>
          </p:nvGrpSpPr>
          <p:grpSpPr>
            <a:xfrm rot="5400000">
              <a:off x="-386317" y="5394253"/>
              <a:ext cx="5585641" cy="1127051"/>
              <a:chOff x="8187070" y="4529470"/>
              <a:chExt cx="5585641" cy="1127051"/>
            </a:xfrm>
          </p:grpSpPr>
          <p:grpSp>
            <p:nvGrpSpPr>
              <p:cNvPr id="58" name="Group 57">
                <a:extLst>
                  <a:ext uri="{FF2B5EF4-FFF2-40B4-BE49-F238E27FC236}">
                    <a16:creationId xmlns:a16="http://schemas.microsoft.com/office/drawing/2014/main" id="{5047D0D8-4397-394E-9CCF-63889EC56057}"/>
                  </a:ext>
                </a:extLst>
              </p:cNvPr>
              <p:cNvGrpSpPr/>
              <p:nvPr/>
            </p:nvGrpSpPr>
            <p:grpSpPr>
              <a:xfrm>
                <a:off x="8187070" y="4582632"/>
                <a:ext cx="3303181" cy="1073889"/>
                <a:chOff x="8187070" y="4582632"/>
                <a:chExt cx="3303181" cy="1073889"/>
              </a:xfrm>
            </p:grpSpPr>
            <p:grpSp>
              <p:nvGrpSpPr>
                <p:cNvPr id="64" name="Group 63">
                  <a:extLst>
                    <a:ext uri="{FF2B5EF4-FFF2-40B4-BE49-F238E27FC236}">
                      <a16:creationId xmlns:a16="http://schemas.microsoft.com/office/drawing/2014/main" id="{516AF867-A16D-0D44-9CDA-864EBF458F94}"/>
                    </a:ext>
                  </a:extLst>
                </p:cNvPr>
                <p:cNvGrpSpPr/>
                <p:nvPr/>
              </p:nvGrpSpPr>
              <p:grpSpPr>
                <a:xfrm>
                  <a:off x="8187070" y="4635795"/>
                  <a:ext cx="1768548" cy="1020726"/>
                  <a:chOff x="8187070" y="4635795"/>
                  <a:chExt cx="1768548" cy="1020726"/>
                </a:xfrm>
              </p:grpSpPr>
              <p:sp>
                <p:nvSpPr>
                  <p:cNvPr id="68" name="Block Arc 67">
                    <a:extLst>
                      <a:ext uri="{FF2B5EF4-FFF2-40B4-BE49-F238E27FC236}">
                        <a16:creationId xmlns:a16="http://schemas.microsoft.com/office/drawing/2014/main" id="{A327561F-37C2-B943-BB63-983EDB9B2AAF}"/>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69" name="Block Arc 68">
                    <a:extLst>
                      <a:ext uri="{FF2B5EF4-FFF2-40B4-BE49-F238E27FC236}">
                        <a16:creationId xmlns:a16="http://schemas.microsoft.com/office/drawing/2014/main" id="{20BD646B-F429-1B43-A836-492FC236D608}"/>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65" name="Group 64">
                  <a:extLst>
                    <a:ext uri="{FF2B5EF4-FFF2-40B4-BE49-F238E27FC236}">
                      <a16:creationId xmlns:a16="http://schemas.microsoft.com/office/drawing/2014/main" id="{A6DFCBE3-FCC6-D443-8CAA-F17E0EF60A10}"/>
                    </a:ext>
                  </a:extLst>
                </p:cNvPr>
                <p:cNvGrpSpPr/>
                <p:nvPr/>
              </p:nvGrpSpPr>
              <p:grpSpPr>
                <a:xfrm>
                  <a:off x="9742968" y="4582632"/>
                  <a:ext cx="1747283" cy="1020726"/>
                  <a:chOff x="8208335" y="4635795"/>
                  <a:chExt cx="1747283" cy="1020726"/>
                </a:xfrm>
              </p:grpSpPr>
              <p:sp>
                <p:nvSpPr>
                  <p:cNvPr id="66" name="Block Arc 65">
                    <a:extLst>
                      <a:ext uri="{FF2B5EF4-FFF2-40B4-BE49-F238E27FC236}">
                        <a16:creationId xmlns:a16="http://schemas.microsoft.com/office/drawing/2014/main" id="{02B4AC4D-C6E0-9F4F-9229-2A15D27B34F1}"/>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67" name="Block Arc 66">
                    <a:extLst>
                      <a:ext uri="{FF2B5EF4-FFF2-40B4-BE49-F238E27FC236}">
                        <a16:creationId xmlns:a16="http://schemas.microsoft.com/office/drawing/2014/main" id="{9C725FAA-8E4A-E645-BB45-EC7B24161ECB}"/>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59" name="Group 58">
                <a:extLst>
                  <a:ext uri="{FF2B5EF4-FFF2-40B4-BE49-F238E27FC236}">
                    <a16:creationId xmlns:a16="http://schemas.microsoft.com/office/drawing/2014/main" id="{0E0E1167-8CFA-0B49-A11A-2C92658E5B63}"/>
                  </a:ext>
                </a:extLst>
              </p:cNvPr>
              <p:cNvGrpSpPr/>
              <p:nvPr/>
            </p:nvGrpSpPr>
            <p:grpSpPr>
              <a:xfrm>
                <a:off x="11259882" y="4529470"/>
                <a:ext cx="2512829" cy="1020726"/>
                <a:chOff x="8208335" y="4635795"/>
                <a:chExt cx="2512829" cy="1020726"/>
              </a:xfrm>
            </p:grpSpPr>
            <p:grpSp>
              <p:nvGrpSpPr>
                <p:cNvPr id="60" name="Group 59">
                  <a:extLst>
                    <a:ext uri="{FF2B5EF4-FFF2-40B4-BE49-F238E27FC236}">
                      <a16:creationId xmlns:a16="http://schemas.microsoft.com/office/drawing/2014/main" id="{F19430C7-3EAE-CB4F-8A49-C47975513812}"/>
                    </a:ext>
                  </a:extLst>
                </p:cNvPr>
                <p:cNvGrpSpPr/>
                <p:nvPr/>
              </p:nvGrpSpPr>
              <p:grpSpPr>
                <a:xfrm>
                  <a:off x="8208335" y="4635795"/>
                  <a:ext cx="1747283" cy="1020726"/>
                  <a:chOff x="8208335" y="4635795"/>
                  <a:chExt cx="1747283" cy="1020726"/>
                </a:xfrm>
              </p:grpSpPr>
              <p:sp>
                <p:nvSpPr>
                  <p:cNvPr id="62" name="Block Arc 61">
                    <a:extLst>
                      <a:ext uri="{FF2B5EF4-FFF2-40B4-BE49-F238E27FC236}">
                        <a16:creationId xmlns:a16="http://schemas.microsoft.com/office/drawing/2014/main" id="{39E2BE0A-994A-F943-AB07-958CC9A8F371}"/>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63" name="Block Arc 62">
                    <a:extLst>
                      <a:ext uri="{FF2B5EF4-FFF2-40B4-BE49-F238E27FC236}">
                        <a16:creationId xmlns:a16="http://schemas.microsoft.com/office/drawing/2014/main" id="{5ECAF537-EFB2-8C4C-8DAC-E97A306AA3E6}"/>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61" name="Block Arc 60">
                  <a:extLst>
                    <a:ext uri="{FF2B5EF4-FFF2-40B4-BE49-F238E27FC236}">
                      <a16:creationId xmlns:a16="http://schemas.microsoft.com/office/drawing/2014/main" id="{6FFF2921-5C2B-E148-9720-A6A0BC44C8C1}"/>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57" name="Triangle 56">
              <a:extLst>
                <a:ext uri="{FF2B5EF4-FFF2-40B4-BE49-F238E27FC236}">
                  <a16:creationId xmlns:a16="http://schemas.microsoft.com/office/drawing/2014/main" id="{B65158C7-5EFA-4C43-9DF5-8EC1127196AD}"/>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78" name="TextBox 77">
            <a:extLst>
              <a:ext uri="{FF2B5EF4-FFF2-40B4-BE49-F238E27FC236}">
                <a16:creationId xmlns:a16="http://schemas.microsoft.com/office/drawing/2014/main" id="{1F48E108-AD50-6C49-BFA7-154FE92AFCB1}"/>
              </a:ext>
            </a:extLst>
          </p:cNvPr>
          <p:cNvSpPr txBox="1"/>
          <p:nvPr/>
        </p:nvSpPr>
        <p:spPr>
          <a:xfrm>
            <a:off x="14067158" y="3722427"/>
            <a:ext cx="7483026" cy="152349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9000" b="0" i="0" u="none" strike="noStrike" cap="none" spc="0" normalizeH="0" baseline="0">
                <a:ln>
                  <a:noFill/>
                </a:ln>
                <a:solidFill>
                  <a:schemeClr val="tx2">
                    <a:lumMod val="10000"/>
                  </a:schemeClr>
                </a:solidFill>
                <a:effectLst/>
                <a:uFillTx/>
                <a:latin typeface="Vista Sans OT Medium"/>
                <a:ea typeface="Vista Sans OT Medium"/>
                <a:cs typeface="Vista Sans OT Medium"/>
                <a:sym typeface="Vista Sans OT Medium"/>
              </a:rPr>
              <a:t>Parallelism:</a:t>
            </a:r>
          </a:p>
        </p:txBody>
      </p:sp>
      <p:sp>
        <p:nvSpPr>
          <p:cNvPr id="79" name="TextBox 78">
            <a:extLst>
              <a:ext uri="{FF2B5EF4-FFF2-40B4-BE49-F238E27FC236}">
                <a16:creationId xmlns:a16="http://schemas.microsoft.com/office/drawing/2014/main" id="{37B8579E-0D2E-C54E-8B7E-8E9BF3690CB5}"/>
              </a:ext>
            </a:extLst>
          </p:cNvPr>
          <p:cNvSpPr txBox="1"/>
          <p:nvPr/>
        </p:nvSpPr>
        <p:spPr>
          <a:xfrm>
            <a:off x="12900454" y="5425163"/>
            <a:ext cx="9738255" cy="335168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hangingPunct="0">
              <a:lnSpc>
                <a:spcPct val="110000"/>
              </a:lnSpc>
              <a:spcBef>
                <a:spcPts val="0"/>
              </a:spcBef>
              <a:spcAft>
                <a:spcPts val="0"/>
              </a:spcAft>
              <a:buClrTx/>
              <a:buSzTx/>
              <a:buFontTx/>
              <a:buNone/>
              <a:tabLst/>
            </a:pPr>
            <a:r>
              <a:rPr kumimoji="0" lang="en-US" sz="66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Multiple logical threads of execution with no inter-task dependencies.</a:t>
            </a:r>
          </a:p>
        </p:txBody>
      </p:sp>
    </p:spTree>
    <p:extLst>
      <p:ext uri="{BB962C8B-B14F-4D97-AF65-F5344CB8AC3E}">
        <p14:creationId xmlns:p14="http://schemas.microsoft.com/office/powerpoint/2010/main" val="320877086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8FC0D-B030-3B45-8C18-192B18E0B78A}"/>
              </a:ext>
            </a:extLst>
          </p:cNvPr>
          <p:cNvSpPr>
            <a:spLocks noGrp="1"/>
          </p:cNvSpPr>
          <p:nvPr>
            <p:ph type="title"/>
          </p:nvPr>
        </p:nvSpPr>
        <p:spPr>
          <a:xfrm>
            <a:off x="1524000" y="1041400"/>
            <a:ext cx="21336000" cy="1838325"/>
          </a:xfrm>
        </p:spPr>
        <p:txBody>
          <a:bodyPr/>
          <a:lstStyle/>
          <a:p>
            <a:r>
              <a:rPr lang="en-US"/>
              <a:t>Concurrency vs. Parallelism</a:t>
            </a:r>
          </a:p>
        </p:txBody>
      </p:sp>
      <p:sp>
        <p:nvSpPr>
          <p:cNvPr id="78" name="TextBox 77">
            <a:extLst>
              <a:ext uri="{FF2B5EF4-FFF2-40B4-BE49-F238E27FC236}">
                <a16:creationId xmlns:a16="http://schemas.microsoft.com/office/drawing/2014/main" id="{1F48E108-AD50-6C49-BFA7-154FE92AFCB1}"/>
              </a:ext>
            </a:extLst>
          </p:cNvPr>
          <p:cNvSpPr txBox="1"/>
          <p:nvPr/>
        </p:nvSpPr>
        <p:spPr>
          <a:xfrm>
            <a:off x="14067158" y="3722427"/>
            <a:ext cx="7483026" cy="152349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9000" b="0" i="0" u="none" strike="noStrike" cap="none" spc="0" normalizeH="0" baseline="0">
                <a:ln>
                  <a:noFill/>
                </a:ln>
                <a:solidFill>
                  <a:schemeClr val="tx2">
                    <a:lumMod val="10000"/>
                  </a:schemeClr>
                </a:solidFill>
                <a:effectLst/>
                <a:uFillTx/>
                <a:latin typeface="Vista Sans OT Medium"/>
                <a:ea typeface="Vista Sans OT Medium"/>
                <a:cs typeface="Vista Sans OT Medium"/>
                <a:sym typeface="Vista Sans OT Medium"/>
              </a:rPr>
              <a:t>Parallelism:</a:t>
            </a:r>
          </a:p>
        </p:txBody>
      </p:sp>
      <p:sp>
        <p:nvSpPr>
          <p:cNvPr id="74" name="TextBox 73">
            <a:extLst>
              <a:ext uri="{FF2B5EF4-FFF2-40B4-BE49-F238E27FC236}">
                <a16:creationId xmlns:a16="http://schemas.microsoft.com/office/drawing/2014/main" id="{97A96A45-2F9B-B849-B215-FD25D4339E90}"/>
              </a:ext>
            </a:extLst>
          </p:cNvPr>
          <p:cNvSpPr txBox="1"/>
          <p:nvPr/>
        </p:nvSpPr>
        <p:spPr>
          <a:xfrm>
            <a:off x="13309621" y="6052084"/>
            <a:ext cx="9738255" cy="609397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nSpc>
                <a:spcPct val="110000"/>
              </a:lnSpc>
              <a:spcBef>
                <a:spcPts val="0"/>
              </a:spcBef>
              <a:spcAft>
                <a:spcPts val="0"/>
              </a:spcAft>
            </a:pPr>
            <a:r>
              <a:rPr lang="en-US">
                <a:solidFill>
                  <a:schemeClr val="bg1"/>
                </a:solidFill>
                <a:latin typeface="Vista Sans OT Medium"/>
              </a:rPr>
              <a:t>Scheduler has the freedom to use the fastest execution order.</a:t>
            </a:r>
            <a:endParaRPr lang="en-US">
              <a:solidFill>
                <a:schemeClr val="bg1"/>
              </a:solidFill>
            </a:endParaRPr>
          </a:p>
        </p:txBody>
      </p:sp>
      <p:grpSp>
        <p:nvGrpSpPr>
          <p:cNvPr id="70" name="Group 69">
            <a:extLst>
              <a:ext uri="{FF2B5EF4-FFF2-40B4-BE49-F238E27FC236}">
                <a16:creationId xmlns:a16="http://schemas.microsoft.com/office/drawing/2014/main" id="{6417B34D-B86D-4154-BCBD-FD127253E154}"/>
              </a:ext>
            </a:extLst>
          </p:cNvPr>
          <p:cNvGrpSpPr/>
          <p:nvPr/>
        </p:nvGrpSpPr>
        <p:grpSpPr>
          <a:xfrm>
            <a:off x="2736845" y="6422193"/>
            <a:ext cx="590829" cy="3084023"/>
            <a:chOff x="1842978" y="3164958"/>
            <a:chExt cx="1127051" cy="5892134"/>
          </a:xfrm>
          <a:solidFill>
            <a:srgbClr val="00B050"/>
          </a:solidFill>
        </p:grpSpPr>
        <p:grpSp>
          <p:nvGrpSpPr>
            <p:cNvPr id="71" name="Group 70">
              <a:extLst>
                <a:ext uri="{FF2B5EF4-FFF2-40B4-BE49-F238E27FC236}">
                  <a16:creationId xmlns:a16="http://schemas.microsoft.com/office/drawing/2014/main" id="{B04AB6C9-FB03-4917-9272-65D0501811C3}"/>
                </a:ext>
              </a:extLst>
            </p:cNvPr>
            <p:cNvGrpSpPr/>
            <p:nvPr/>
          </p:nvGrpSpPr>
          <p:grpSpPr>
            <a:xfrm rot="5400000">
              <a:off x="-386317" y="5394253"/>
              <a:ext cx="5585641" cy="1127051"/>
              <a:chOff x="8187070" y="4529470"/>
              <a:chExt cx="5585641" cy="1127051"/>
            </a:xfrm>
            <a:grpFill/>
          </p:grpSpPr>
          <p:grpSp>
            <p:nvGrpSpPr>
              <p:cNvPr id="73" name="Group 72">
                <a:extLst>
                  <a:ext uri="{FF2B5EF4-FFF2-40B4-BE49-F238E27FC236}">
                    <a16:creationId xmlns:a16="http://schemas.microsoft.com/office/drawing/2014/main" id="{6D531A94-EECF-4D69-9130-BBFF2A37F8A8}"/>
                  </a:ext>
                </a:extLst>
              </p:cNvPr>
              <p:cNvGrpSpPr/>
              <p:nvPr/>
            </p:nvGrpSpPr>
            <p:grpSpPr>
              <a:xfrm>
                <a:off x="8187070" y="4582632"/>
                <a:ext cx="3303181" cy="1073889"/>
                <a:chOff x="8187070" y="4582632"/>
                <a:chExt cx="3303181" cy="1073889"/>
              </a:xfrm>
              <a:grpFill/>
            </p:grpSpPr>
            <p:grpSp>
              <p:nvGrpSpPr>
                <p:cNvPr id="82" name="Group 81">
                  <a:extLst>
                    <a:ext uri="{FF2B5EF4-FFF2-40B4-BE49-F238E27FC236}">
                      <a16:creationId xmlns:a16="http://schemas.microsoft.com/office/drawing/2014/main" id="{7DE5C1A7-BD7B-48DC-B65D-2F74F5C8C6DD}"/>
                    </a:ext>
                  </a:extLst>
                </p:cNvPr>
                <p:cNvGrpSpPr/>
                <p:nvPr/>
              </p:nvGrpSpPr>
              <p:grpSpPr>
                <a:xfrm>
                  <a:off x="8187070" y="4635795"/>
                  <a:ext cx="1768548" cy="1020726"/>
                  <a:chOff x="8187070" y="4635795"/>
                  <a:chExt cx="1768548" cy="1020726"/>
                </a:xfrm>
                <a:grpFill/>
              </p:grpSpPr>
              <p:sp>
                <p:nvSpPr>
                  <p:cNvPr id="86" name="Block Arc 85">
                    <a:extLst>
                      <a:ext uri="{FF2B5EF4-FFF2-40B4-BE49-F238E27FC236}">
                        <a16:creationId xmlns:a16="http://schemas.microsoft.com/office/drawing/2014/main" id="{2630F882-A0F0-4D40-ABF4-12B543E2838B}"/>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87" name="Block Arc 86">
                    <a:extLst>
                      <a:ext uri="{FF2B5EF4-FFF2-40B4-BE49-F238E27FC236}">
                        <a16:creationId xmlns:a16="http://schemas.microsoft.com/office/drawing/2014/main" id="{8C0806B0-CECB-487A-A9CD-1F8C7EBF029D}"/>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83" name="Group 82">
                  <a:extLst>
                    <a:ext uri="{FF2B5EF4-FFF2-40B4-BE49-F238E27FC236}">
                      <a16:creationId xmlns:a16="http://schemas.microsoft.com/office/drawing/2014/main" id="{A5BEC33A-B06E-4AA8-927B-7F8962E7AE0C}"/>
                    </a:ext>
                  </a:extLst>
                </p:cNvPr>
                <p:cNvGrpSpPr/>
                <p:nvPr/>
              </p:nvGrpSpPr>
              <p:grpSpPr>
                <a:xfrm>
                  <a:off x="9721703" y="4582632"/>
                  <a:ext cx="1768548" cy="1020726"/>
                  <a:chOff x="8187070" y="4635795"/>
                  <a:chExt cx="1768548" cy="1020726"/>
                </a:xfrm>
                <a:grpFill/>
              </p:grpSpPr>
              <p:sp>
                <p:nvSpPr>
                  <p:cNvPr id="84" name="Block Arc 83">
                    <a:extLst>
                      <a:ext uri="{FF2B5EF4-FFF2-40B4-BE49-F238E27FC236}">
                        <a16:creationId xmlns:a16="http://schemas.microsoft.com/office/drawing/2014/main" id="{B487AEF2-CDE6-4CF5-9BAB-57379552B67B}"/>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85" name="Block Arc 84">
                    <a:extLst>
                      <a:ext uri="{FF2B5EF4-FFF2-40B4-BE49-F238E27FC236}">
                        <a16:creationId xmlns:a16="http://schemas.microsoft.com/office/drawing/2014/main" id="{6F6D26F9-3496-4F10-BEC0-4EAB423D401D}"/>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75" name="Group 74">
                <a:extLst>
                  <a:ext uri="{FF2B5EF4-FFF2-40B4-BE49-F238E27FC236}">
                    <a16:creationId xmlns:a16="http://schemas.microsoft.com/office/drawing/2014/main" id="{DBAAD641-4835-440D-916C-5038AB618EF3}"/>
                  </a:ext>
                </a:extLst>
              </p:cNvPr>
              <p:cNvGrpSpPr/>
              <p:nvPr/>
            </p:nvGrpSpPr>
            <p:grpSpPr>
              <a:xfrm>
                <a:off x="11259882" y="4529470"/>
                <a:ext cx="2512829" cy="1020726"/>
                <a:chOff x="8208335" y="4635795"/>
                <a:chExt cx="2512829" cy="1020726"/>
              </a:xfrm>
              <a:grpFill/>
            </p:grpSpPr>
            <p:grpSp>
              <p:nvGrpSpPr>
                <p:cNvPr id="76" name="Group 75">
                  <a:extLst>
                    <a:ext uri="{FF2B5EF4-FFF2-40B4-BE49-F238E27FC236}">
                      <a16:creationId xmlns:a16="http://schemas.microsoft.com/office/drawing/2014/main" id="{B92A3707-EFAC-4682-A01D-03913C63702B}"/>
                    </a:ext>
                  </a:extLst>
                </p:cNvPr>
                <p:cNvGrpSpPr/>
                <p:nvPr/>
              </p:nvGrpSpPr>
              <p:grpSpPr>
                <a:xfrm>
                  <a:off x="8208335" y="4635795"/>
                  <a:ext cx="1747283" cy="1020726"/>
                  <a:chOff x="8208335" y="4635795"/>
                  <a:chExt cx="1747283" cy="1020726"/>
                </a:xfrm>
                <a:grpFill/>
              </p:grpSpPr>
              <p:sp>
                <p:nvSpPr>
                  <p:cNvPr id="80" name="Block Arc 79">
                    <a:extLst>
                      <a:ext uri="{FF2B5EF4-FFF2-40B4-BE49-F238E27FC236}">
                        <a16:creationId xmlns:a16="http://schemas.microsoft.com/office/drawing/2014/main" id="{77F1DE78-E05C-48B4-8CC7-4D235B50E44D}"/>
                      </a:ext>
                    </a:extLst>
                  </p:cNvPr>
                  <p:cNvSpPr/>
                  <p:nvPr/>
                </p:nvSpPr>
                <p:spPr>
                  <a:xfrm>
                    <a:off x="8208335"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81" name="Block Arc 80">
                    <a:extLst>
                      <a:ext uri="{FF2B5EF4-FFF2-40B4-BE49-F238E27FC236}">
                        <a16:creationId xmlns:a16="http://schemas.microsoft.com/office/drawing/2014/main" id="{F74A8520-A4E5-433E-AD62-18C830FD2763}"/>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77" name="Block Arc 76">
                  <a:extLst>
                    <a:ext uri="{FF2B5EF4-FFF2-40B4-BE49-F238E27FC236}">
                      <a16:creationId xmlns:a16="http://schemas.microsoft.com/office/drawing/2014/main" id="{1197C9B6-F208-4A15-BD75-13280D60CC8A}"/>
                    </a:ext>
                  </a:extLst>
                </p:cNvPr>
                <p:cNvSpPr/>
                <p:nvPr/>
              </p:nvSpPr>
              <p:spPr>
                <a:xfrm>
                  <a:off x="9721704" y="4688958"/>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72" name="Triangle 22">
              <a:extLst>
                <a:ext uri="{FF2B5EF4-FFF2-40B4-BE49-F238E27FC236}">
                  <a16:creationId xmlns:a16="http://schemas.microsoft.com/office/drawing/2014/main" id="{FC862ED0-9494-4F8A-A9D5-AA8CDC59A5F4}"/>
                </a:ext>
              </a:extLst>
            </p:cNvPr>
            <p:cNvSpPr/>
            <p:nvPr/>
          </p:nvSpPr>
          <p:spPr>
            <a:xfrm rot="10800000">
              <a:off x="2098160" y="8631790"/>
              <a:ext cx="765544" cy="425302"/>
            </a:xfrm>
            <a:prstGeom prst="triangle">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88" name="Group 87">
            <a:extLst>
              <a:ext uri="{FF2B5EF4-FFF2-40B4-BE49-F238E27FC236}">
                <a16:creationId xmlns:a16="http://schemas.microsoft.com/office/drawing/2014/main" id="{4ABA9BB3-71C8-44F4-A00C-3A48C047B6CC}"/>
              </a:ext>
            </a:extLst>
          </p:cNvPr>
          <p:cNvGrpSpPr/>
          <p:nvPr/>
        </p:nvGrpSpPr>
        <p:grpSpPr>
          <a:xfrm>
            <a:off x="3638101" y="3831080"/>
            <a:ext cx="590829" cy="3084023"/>
            <a:chOff x="1842978" y="3164958"/>
            <a:chExt cx="1127051" cy="5892134"/>
          </a:xfrm>
          <a:solidFill>
            <a:srgbClr val="FF8800"/>
          </a:solidFill>
        </p:grpSpPr>
        <p:grpSp>
          <p:nvGrpSpPr>
            <p:cNvPr id="89" name="Group 88">
              <a:extLst>
                <a:ext uri="{FF2B5EF4-FFF2-40B4-BE49-F238E27FC236}">
                  <a16:creationId xmlns:a16="http://schemas.microsoft.com/office/drawing/2014/main" id="{EC3A67B0-4FC3-4D89-B09E-59211F584867}"/>
                </a:ext>
              </a:extLst>
            </p:cNvPr>
            <p:cNvGrpSpPr/>
            <p:nvPr/>
          </p:nvGrpSpPr>
          <p:grpSpPr>
            <a:xfrm rot="5400000">
              <a:off x="-386317" y="5394253"/>
              <a:ext cx="5585641" cy="1127051"/>
              <a:chOff x="8187070" y="4529470"/>
              <a:chExt cx="5585641" cy="1127051"/>
            </a:xfrm>
            <a:grpFill/>
          </p:grpSpPr>
          <p:grpSp>
            <p:nvGrpSpPr>
              <p:cNvPr id="91" name="Group 90">
                <a:extLst>
                  <a:ext uri="{FF2B5EF4-FFF2-40B4-BE49-F238E27FC236}">
                    <a16:creationId xmlns:a16="http://schemas.microsoft.com/office/drawing/2014/main" id="{38319776-4480-4CE1-9D9D-E3EEF0A3DF27}"/>
                  </a:ext>
                </a:extLst>
              </p:cNvPr>
              <p:cNvGrpSpPr/>
              <p:nvPr/>
            </p:nvGrpSpPr>
            <p:grpSpPr>
              <a:xfrm>
                <a:off x="8187070" y="4582632"/>
                <a:ext cx="3303181" cy="1073889"/>
                <a:chOff x="8187070" y="4582632"/>
                <a:chExt cx="3303181" cy="1073889"/>
              </a:xfrm>
              <a:grpFill/>
            </p:grpSpPr>
            <p:grpSp>
              <p:nvGrpSpPr>
                <p:cNvPr id="97" name="Group 96">
                  <a:extLst>
                    <a:ext uri="{FF2B5EF4-FFF2-40B4-BE49-F238E27FC236}">
                      <a16:creationId xmlns:a16="http://schemas.microsoft.com/office/drawing/2014/main" id="{F1C17B88-C479-4739-A794-E4C673E2103A}"/>
                    </a:ext>
                  </a:extLst>
                </p:cNvPr>
                <p:cNvGrpSpPr/>
                <p:nvPr/>
              </p:nvGrpSpPr>
              <p:grpSpPr>
                <a:xfrm>
                  <a:off x="8187070" y="4635795"/>
                  <a:ext cx="1768548" cy="1020726"/>
                  <a:chOff x="8187070" y="4635795"/>
                  <a:chExt cx="1768548" cy="1020726"/>
                </a:xfrm>
                <a:grpFill/>
              </p:grpSpPr>
              <p:sp>
                <p:nvSpPr>
                  <p:cNvPr id="101" name="Block Arc 100">
                    <a:extLst>
                      <a:ext uri="{FF2B5EF4-FFF2-40B4-BE49-F238E27FC236}">
                        <a16:creationId xmlns:a16="http://schemas.microsoft.com/office/drawing/2014/main" id="{AED775D4-ACBB-404A-8542-792BEF0D5AC0}"/>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02" name="Block Arc 101">
                    <a:extLst>
                      <a:ext uri="{FF2B5EF4-FFF2-40B4-BE49-F238E27FC236}">
                        <a16:creationId xmlns:a16="http://schemas.microsoft.com/office/drawing/2014/main" id="{7E7C1720-C819-4BF4-BE6A-F5CD7C185AF6}"/>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98" name="Group 97">
                  <a:extLst>
                    <a:ext uri="{FF2B5EF4-FFF2-40B4-BE49-F238E27FC236}">
                      <a16:creationId xmlns:a16="http://schemas.microsoft.com/office/drawing/2014/main" id="{6673FB1D-8020-422E-BB1D-76D183C0CD42}"/>
                    </a:ext>
                  </a:extLst>
                </p:cNvPr>
                <p:cNvGrpSpPr/>
                <p:nvPr/>
              </p:nvGrpSpPr>
              <p:grpSpPr>
                <a:xfrm>
                  <a:off x="9721703" y="4582632"/>
                  <a:ext cx="1768548" cy="1020726"/>
                  <a:chOff x="8187070" y="4635795"/>
                  <a:chExt cx="1768548" cy="1020726"/>
                </a:xfrm>
                <a:grpFill/>
              </p:grpSpPr>
              <p:sp>
                <p:nvSpPr>
                  <p:cNvPr id="99" name="Block Arc 98">
                    <a:extLst>
                      <a:ext uri="{FF2B5EF4-FFF2-40B4-BE49-F238E27FC236}">
                        <a16:creationId xmlns:a16="http://schemas.microsoft.com/office/drawing/2014/main" id="{15D97486-7CE4-4ABA-87B0-583BA24925A5}"/>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00" name="Block Arc 99">
                    <a:extLst>
                      <a:ext uri="{FF2B5EF4-FFF2-40B4-BE49-F238E27FC236}">
                        <a16:creationId xmlns:a16="http://schemas.microsoft.com/office/drawing/2014/main" id="{B2A0EB85-BF1D-4FB5-98D6-580989C1F6CF}"/>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92" name="Group 91">
                <a:extLst>
                  <a:ext uri="{FF2B5EF4-FFF2-40B4-BE49-F238E27FC236}">
                    <a16:creationId xmlns:a16="http://schemas.microsoft.com/office/drawing/2014/main" id="{A42DC735-3351-4B08-90E1-16A79AE16426}"/>
                  </a:ext>
                </a:extLst>
              </p:cNvPr>
              <p:cNvGrpSpPr/>
              <p:nvPr/>
            </p:nvGrpSpPr>
            <p:grpSpPr>
              <a:xfrm>
                <a:off x="11259882" y="4529470"/>
                <a:ext cx="2512829" cy="1020726"/>
                <a:chOff x="8208335" y="4635795"/>
                <a:chExt cx="2512829" cy="1020726"/>
              </a:xfrm>
              <a:grpFill/>
            </p:grpSpPr>
            <p:grpSp>
              <p:nvGrpSpPr>
                <p:cNvPr id="93" name="Group 92">
                  <a:extLst>
                    <a:ext uri="{FF2B5EF4-FFF2-40B4-BE49-F238E27FC236}">
                      <a16:creationId xmlns:a16="http://schemas.microsoft.com/office/drawing/2014/main" id="{B4A2C39C-4ED0-4A7C-B498-1ED2D563C48C}"/>
                    </a:ext>
                  </a:extLst>
                </p:cNvPr>
                <p:cNvGrpSpPr/>
                <p:nvPr/>
              </p:nvGrpSpPr>
              <p:grpSpPr>
                <a:xfrm>
                  <a:off x="8208335" y="4635795"/>
                  <a:ext cx="1747283" cy="1020726"/>
                  <a:chOff x="8208335" y="4635795"/>
                  <a:chExt cx="1747283" cy="1020726"/>
                </a:xfrm>
                <a:grpFill/>
              </p:grpSpPr>
              <p:sp>
                <p:nvSpPr>
                  <p:cNvPr id="95" name="Block Arc 94">
                    <a:extLst>
                      <a:ext uri="{FF2B5EF4-FFF2-40B4-BE49-F238E27FC236}">
                        <a16:creationId xmlns:a16="http://schemas.microsoft.com/office/drawing/2014/main" id="{3A9C61C7-DEDB-45AF-9478-16C58D5201D2}"/>
                      </a:ext>
                    </a:extLst>
                  </p:cNvPr>
                  <p:cNvSpPr/>
                  <p:nvPr/>
                </p:nvSpPr>
                <p:spPr>
                  <a:xfrm>
                    <a:off x="8208335"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96" name="Block Arc 95">
                    <a:extLst>
                      <a:ext uri="{FF2B5EF4-FFF2-40B4-BE49-F238E27FC236}">
                        <a16:creationId xmlns:a16="http://schemas.microsoft.com/office/drawing/2014/main" id="{D0411A4E-9194-4E2E-A854-8B795EADC816}"/>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94" name="Block Arc 93">
                  <a:extLst>
                    <a:ext uri="{FF2B5EF4-FFF2-40B4-BE49-F238E27FC236}">
                      <a16:creationId xmlns:a16="http://schemas.microsoft.com/office/drawing/2014/main" id="{BE61B8E1-3495-4FD9-909F-1741223CB527}"/>
                    </a:ext>
                  </a:extLst>
                </p:cNvPr>
                <p:cNvSpPr/>
                <p:nvPr/>
              </p:nvSpPr>
              <p:spPr>
                <a:xfrm>
                  <a:off x="9721704" y="4688958"/>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90" name="Triangle 22">
              <a:extLst>
                <a:ext uri="{FF2B5EF4-FFF2-40B4-BE49-F238E27FC236}">
                  <a16:creationId xmlns:a16="http://schemas.microsoft.com/office/drawing/2014/main" id="{165449A9-1CB7-4E6E-A824-603CE4224025}"/>
                </a:ext>
              </a:extLst>
            </p:cNvPr>
            <p:cNvSpPr/>
            <p:nvPr/>
          </p:nvSpPr>
          <p:spPr>
            <a:xfrm rot="10800000">
              <a:off x="2098160" y="8631790"/>
              <a:ext cx="765544" cy="425302"/>
            </a:xfrm>
            <a:prstGeom prst="triangle">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03" name="Group 102">
            <a:extLst>
              <a:ext uri="{FF2B5EF4-FFF2-40B4-BE49-F238E27FC236}">
                <a16:creationId xmlns:a16="http://schemas.microsoft.com/office/drawing/2014/main" id="{362E4675-6D0C-42BB-BE02-FB43514FA055}"/>
              </a:ext>
            </a:extLst>
          </p:cNvPr>
          <p:cNvGrpSpPr/>
          <p:nvPr/>
        </p:nvGrpSpPr>
        <p:grpSpPr>
          <a:xfrm>
            <a:off x="3638391" y="7126589"/>
            <a:ext cx="590829" cy="3084023"/>
            <a:chOff x="1842978" y="3164958"/>
            <a:chExt cx="1127051" cy="5892134"/>
          </a:xfrm>
        </p:grpSpPr>
        <p:grpSp>
          <p:nvGrpSpPr>
            <p:cNvPr id="104" name="Group 103">
              <a:extLst>
                <a:ext uri="{FF2B5EF4-FFF2-40B4-BE49-F238E27FC236}">
                  <a16:creationId xmlns:a16="http://schemas.microsoft.com/office/drawing/2014/main" id="{543F66A9-8C06-48B3-A29E-8DFECBE58CF4}"/>
                </a:ext>
              </a:extLst>
            </p:cNvPr>
            <p:cNvGrpSpPr/>
            <p:nvPr/>
          </p:nvGrpSpPr>
          <p:grpSpPr>
            <a:xfrm rot="5400000">
              <a:off x="-386317" y="5394253"/>
              <a:ext cx="5585641" cy="1127051"/>
              <a:chOff x="8187070" y="4529470"/>
              <a:chExt cx="5585641" cy="1127051"/>
            </a:xfrm>
          </p:grpSpPr>
          <p:grpSp>
            <p:nvGrpSpPr>
              <p:cNvPr id="106" name="Group 105">
                <a:extLst>
                  <a:ext uri="{FF2B5EF4-FFF2-40B4-BE49-F238E27FC236}">
                    <a16:creationId xmlns:a16="http://schemas.microsoft.com/office/drawing/2014/main" id="{BCA7C35B-9C1C-45D2-81A3-C44CE30F3499}"/>
                  </a:ext>
                </a:extLst>
              </p:cNvPr>
              <p:cNvGrpSpPr/>
              <p:nvPr/>
            </p:nvGrpSpPr>
            <p:grpSpPr>
              <a:xfrm>
                <a:off x="8187070" y="4582632"/>
                <a:ext cx="3303181" cy="1073889"/>
                <a:chOff x="8187070" y="4582632"/>
                <a:chExt cx="3303181" cy="1073889"/>
              </a:xfrm>
            </p:grpSpPr>
            <p:grpSp>
              <p:nvGrpSpPr>
                <p:cNvPr id="112" name="Group 111">
                  <a:extLst>
                    <a:ext uri="{FF2B5EF4-FFF2-40B4-BE49-F238E27FC236}">
                      <a16:creationId xmlns:a16="http://schemas.microsoft.com/office/drawing/2014/main" id="{86B0928F-E3E0-4FC9-B678-34CC59F683B6}"/>
                    </a:ext>
                  </a:extLst>
                </p:cNvPr>
                <p:cNvGrpSpPr/>
                <p:nvPr/>
              </p:nvGrpSpPr>
              <p:grpSpPr>
                <a:xfrm>
                  <a:off x="8187070" y="4635795"/>
                  <a:ext cx="1768548" cy="1020726"/>
                  <a:chOff x="8187070" y="4635795"/>
                  <a:chExt cx="1768548" cy="1020726"/>
                </a:xfrm>
              </p:grpSpPr>
              <p:sp>
                <p:nvSpPr>
                  <p:cNvPr id="116" name="Block Arc 115">
                    <a:extLst>
                      <a:ext uri="{FF2B5EF4-FFF2-40B4-BE49-F238E27FC236}">
                        <a16:creationId xmlns:a16="http://schemas.microsoft.com/office/drawing/2014/main" id="{ED1EA03B-3611-4BAC-8A7B-846E5BE16DAE}"/>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17" name="Block Arc 116">
                    <a:extLst>
                      <a:ext uri="{FF2B5EF4-FFF2-40B4-BE49-F238E27FC236}">
                        <a16:creationId xmlns:a16="http://schemas.microsoft.com/office/drawing/2014/main" id="{9B352715-BB96-4869-B86A-255B2DA90E01}"/>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13" name="Group 112">
                  <a:extLst>
                    <a:ext uri="{FF2B5EF4-FFF2-40B4-BE49-F238E27FC236}">
                      <a16:creationId xmlns:a16="http://schemas.microsoft.com/office/drawing/2014/main" id="{995A0C9E-93AA-4740-9582-3C11D89B00E7}"/>
                    </a:ext>
                  </a:extLst>
                </p:cNvPr>
                <p:cNvGrpSpPr/>
                <p:nvPr/>
              </p:nvGrpSpPr>
              <p:grpSpPr>
                <a:xfrm>
                  <a:off x="9721703" y="4582632"/>
                  <a:ext cx="1768548" cy="1020726"/>
                  <a:chOff x="8187070" y="4635795"/>
                  <a:chExt cx="1768548" cy="1020726"/>
                </a:xfrm>
              </p:grpSpPr>
              <p:sp>
                <p:nvSpPr>
                  <p:cNvPr id="114" name="Block Arc 113">
                    <a:extLst>
                      <a:ext uri="{FF2B5EF4-FFF2-40B4-BE49-F238E27FC236}">
                        <a16:creationId xmlns:a16="http://schemas.microsoft.com/office/drawing/2014/main" id="{1D8857CE-C930-467E-A8E0-2C1FA00EE724}"/>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15" name="Block Arc 114">
                    <a:extLst>
                      <a:ext uri="{FF2B5EF4-FFF2-40B4-BE49-F238E27FC236}">
                        <a16:creationId xmlns:a16="http://schemas.microsoft.com/office/drawing/2014/main" id="{738B6082-08E9-470A-976A-21C62AAF525B}"/>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107" name="Group 106">
                <a:extLst>
                  <a:ext uri="{FF2B5EF4-FFF2-40B4-BE49-F238E27FC236}">
                    <a16:creationId xmlns:a16="http://schemas.microsoft.com/office/drawing/2014/main" id="{6714C368-E6AB-4C6C-8A38-D3CD82E8B996}"/>
                  </a:ext>
                </a:extLst>
              </p:cNvPr>
              <p:cNvGrpSpPr/>
              <p:nvPr/>
            </p:nvGrpSpPr>
            <p:grpSpPr>
              <a:xfrm>
                <a:off x="11259882" y="4529470"/>
                <a:ext cx="2512829" cy="1020726"/>
                <a:chOff x="8208335" y="4635795"/>
                <a:chExt cx="2512829" cy="1020726"/>
              </a:xfrm>
            </p:grpSpPr>
            <p:grpSp>
              <p:nvGrpSpPr>
                <p:cNvPr id="108" name="Group 107">
                  <a:extLst>
                    <a:ext uri="{FF2B5EF4-FFF2-40B4-BE49-F238E27FC236}">
                      <a16:creationId xmlns:a16="http://schemas.microsoft.com/office/drawing/2014/main" id="{1F154257-64E0-4196-861D-0BCDAD9E6567}"/>
                    </a:ext>
                  </a:extLst>
                </p:cNvPr>
                <p:cNvGrpSpPr/>
                <p:nvPr/>
              </p:nvGrpSpPr>
              <p:grpSpPr>
                <a:xfrm>
                  <a:off x="8208335" y="4635795"/>
                  <a:ext cx="1747283" cy="1020726"/>
                  <a:chOff x="8208335" y="4635795"/>
                  <a:chExt cx="1747283" cy="1020726"/>
                </a:xfrm>
              </p:grpSpPr>
              <p:sp>
                <p:nvSpPr>
                  <p:cNvPr id="110" name="Block Arc 109">
                    <a:extLst>
                      <a:ext uri="{FF2B5EF4-FFF2-40B4-BE49-F238E27FC236}">
                        <a16:creationId xmlns:a16="http://schemas.microsoft.com/office/drawing/2014/main" id="{5C6A9EE8-7F28-4D88-B0F5-95E0FA8CED69}"/>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11" name="Block Arc 110">
                    <a:extLst>
                      <a:ext uri="{FF2B5EF4-FFF2-40B4-BE49-F238E27FC236}">
                        <a16:creationId xmlns:a16="http://schemas.microsoft.com/office/drawing/2014/main" id="{AAB0D217-A282-4FC2-9E7C-3F641C9CFAC2}"/>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109" name="Block Arc 108">
                  <a:extLst>
                    <a:ext uri="{FF2B5EF4-FFF2-40B4-BE49-F238E27FC236}">
                      <a16:creationId xmlns:a16="http://schemas.microsoft.com/office/drawing/2014/main" id="{F1C3609B-7FAD-4375-B218-5A133A178FD4}"/>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105" name="Triangle 22">
              <a:extLst>
                <a:ext uri="{FF2B5EF4-FFF2-40B4-BE49-F238E27FC236}">
                  <a16:creationId xmlns:a16="http://schemas.microsoft.com/office/drawing/2014/main" id="{703D62A6-4987-47FF-B7B7-DFCA03E0F1FE}"/>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118" name="TextBox 117">
            <a:extLst>
              <a:ext uri="{FF2B5EF4-FFF2-40B4-BE49-F238E27FC236}">
                <a16:creationId xmlns:a16="http://schemas.microsoft.com/office/drawing/2014/main" id="{92054313-20A5-4FE8-9DA4-123C1A50AB24}"/>
              </a:ext>
            </a:extLst>
          </p:cNvPr>
          <p:cNvSpPr txBox="1"/>
          <p:nvPr/>
        </p:nvSpPr>
        <p:spPr>
          <a:xfrm>
            <a:off x="4393107" y="5419107"/>
            <a:ext cx="1598694" cy="155171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a:lnSpc>
                <a:spcPct val="110000"/>
              </a:lnSpc>
              <a:spcBef>
                <a:spcPts val="0"/>
              </a:spcBef>
              <a:spcAft>
                <a:spcPts val="0"/>
              </a:spcAft>
              <a:buClrTx/>
              <a:buSzTx/>
              <a:buNone/>
              <a:tabLst/>
            </a:pPr>
            <a:r>
              <a:rPr lang="en-US">
                <a:solidFill>
                  <a:schemeClr val="bg1"/>
                </a:solidFill>
              </a:rPr>
              <a:t>or</a:t>
            </a:r>
          </a:p>
        </p:txBody>
      </p:sp>
      <p:grpSp>
        <p:nvGrpSpPr>
          <p:cNvPr id="119" name="Group 118">
            <a:extLst>
              <a:ext uri="{FF2B5EF4-FFF2-40B4-BE49-F238E27FC236}">
                <a16:creationId xmlns:a16="http://schemas.microsoft.com/office/drawing/2014/main" id="{9DA7B90E-F63F-430E-A804-5C698F397663}"/>
              </a:ext>
            </a:extLst>
          </p:cNvPr>
          <p:cNvGrpSpPr/>
          <p:nvPr/>
        </p:nvGrpSpPr>
        <p:grpSpPr>
          <a:xfrm>
            <a:off x="6285543" y="3324123"/>
            <a:ext cx="590829" cy="3084023"/>
            <a:chOff x="1842978" y="3164958"/>
            <a:chExt cx="1127051" cy="5892134"/>
          </a:xfrm>
          <a:solidFill>
            <a:srgbClr val="00B050"/>
          </a:solidFill>
        </p:grpSpPr>
        <p:grpSp>
          <p:nvGrpSpPr>
            <p:cNvPr id="120" name="Group 119">
              <a:extLst>
                <a:ext uri="{FF2B5EF4-FFF2-40B4-BE49-F238E27FC236}">
                  <a16:creationId xmlns:a16="http://schemas.microsoft.com/office/drawing/2014/main" id="{209BEF81-093F-44C0-A68C-70FC88AE877D}"/>
                </a:ext>
              </a:extLst>
            </p:cNvPr>
            <p:cNvGrpSpPr/>
            <p:nvPr/>
          </p:nvGrpSpPr>
          <p:grpSpPr>
            <a:xfrm rot="5400000">
              <a:off x="-386317" y="5394253"/>
              <a:ext cx="5585641" cy="1127051"/>
              <a:chOff x="8187070" y="4529470"/>
              <a:chExt cx="5585641" cy="1127051"/>
            </a:xfrm>
            <a:grpFill/>
          </p:grpSpPr>
          <p:grpSp>
            <p:nvGrpSpPr>
              <p:cNvPr id="122" name="Group 121">
                <a:extLst>
                  <a:ext uri="{FF2B5EF4-FFF2-40B4-BE49-F238E27FC236}">
                    <a16:creationId xmlns:a16="http://schemas.microsoft.com/office/drawing/2014/main" id="{68C476C1-6992-48F5-908A-570EAC9FD00C}"/>
                  </a:ext>
                </a:extLst>
              </p:cNvPr>
              <p:cNvGrpSpPr/>
              <p:nvPr/>
            </p:nvGrpSpPr>
            <p:grpSpPr>
              <a:xfrm>
                <a:off x="8187070" y="4582632"/>
                <a:ext cx="3303181" cy="1073889"/>
                <a:chOff x="8187070" y="4582632"/>
                <a:chExt cx="3303181" cy="1073889"/>
              </a:xfrm>
              <a:grpFill/>
            </p:grpSpPr>
            <p:grpSp>
              <p:nvGrpSpPr>
                <p:cNvPr id="128" name="Group 127">
                  <a:extLst>
                    <a:ext uri="{FF2B5EF4-FFF2-40B4-BE49-F238E27FC236}">
                      <a16:creationId xmlns:a16="http://schemas.microsoft.com/office/drawing/2014/main" id="{4FB6A1A5-4B9C-4F41-B095-16DBE052C61C}"/>
                    </a:ext>
                  </a:extLst>
                </p:cNvPr>
                <p:cNvGrpSpPr/>
                <p:nvPr/>
              </p:nvGrpSpPr>
              <p:grpSpPr>
                <a:xfrm>
                  <a:off x="8187070" y="4635795"/>
                  <a:ext cx="1768548" cy="1020726"/>
                  <a:chOff x="8187070" y="4635795"/>
                  <a:chExt cx="1768548" cy="1020726"/>
                </a:xfrm>
                <a:grpFill/>
              </p:grpSpPr>
              <p:sp>
                <p:nvSpPr>
                  <p:cNvPr id="132" name="Block Arc 131">
                    <a:extLst>
                      <a:ext uri="{FF2B5EF4-FFF2-40B4-BE49-F238E27FC236}">
                        <a16:creationId xmlns:a16="http://schemas.microsoft.com/office/drawing/2014/main" id="{EADB71E0-D7FE-4C6F-AAB9-83C5E271928E}"/>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33" name="Block Arc 132">
                    <a:extLst>
                      <a:ext uri="{FF2B5EF4-FFF2-40B4-BE49-F238E27FC236}">
                        <a16:creationId xmlns:a16="http://schemas.microsoft.com/office/drawing/2014/main" id="{4591D7E2-2855-4C04-9BF3-C6950BC968E3}"/>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29" name="Group 128">
                  <a:extLst>
                    <a:ext uri="{FF2B5EF4-FFF2-40B4-BE49-F238E27FC236}">
                      <a16:creationId xmlns:a16="http://schemas.microsoft.com/office/drawing/2014/main" id="{2095713E-97DB-41B4-A906-030A03A4BA20}"/>
                    </a:ext>
                  </a:extLst>
                </p:cNvPr>
                <p:cNvGrpSpPr/>
                <p:nvPr/>
              </p:nvGrpSpPr>
              <p:grpSpPr>
                <a:xfrm>
                  <a:off x="9721703" y="4582632"/>
                  <a:ext cx="1768548" cy="1020726"/>
                  <a:chOff x="8187070" y="4635795"/>
                  <a:chExt cx="1768548" cy="1020726"/>
                </a:xfrm>
                <a:grpFill/>
              </p:grpSpPr>
              <p:sp>
                <p:nvSpPr>
                  <p:cNvPr id="130" name="Block Arc 129">
                    <a:extLst>
                      <a:ext uri="{FF2B5EF4-FFF2-40B4-BE49-F238E27FC236}">
                        <a16:creationId xmlns:a16="http://schemas.microsoft.com/office/drawing/2014/main" id="{CD4E1973-C7F1-4446-8AAB-153A309FA65E}"/>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31" name="Block Arc 130">
                    <a:extLst>
                      <a:ext uri="{FF2B5EF4-FFF2-40B4-BE49-F238E27FC236}">
                        <a16:creationId xmlns:a16="http://schemas.microsoft.com/office/drawing/2014/main" id="{32A9E53D-1F6E-459E-A06C-2A2285BBF8ED}"/>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123" name="Group 122">
                <a:extLst>
                  <a:ext uri="{FF2B5EF4-FFF2-40B4-BE49-F238E27FC236}">
                    <a16:creationId xmlns:a16="http://schemas.microsoft.com/office/drawing/2014/main" id="{F47E617B-A377-4A75-8E68-02DF4894CA98}"/>
                  </a:ext>
                </a:extLst>
              </p:cNvPr>
              <p:cNvGrpSpPr/>
              <p:nvPr/>
            </p:nvGrpSpPr>
            <p:grpSpPr>
              <a:xfrm>
                <a:off x="11259882" y="4529470"/>
                <a:ext cx="2512829" cy="1020726"/>
                <a:chOff x="8208335" y="4635795"/>
                <a:chExt cx="2512829" cy="1020726"/>
              </a:xfrm>
              <a:grpFill/>
            </p:grpSpPr>
            <p:grpSp>
              <p:nvGrpSpPr>
                <p:cNvPr id="124" name="Group 123">
                  <a:extLst>
                    <a:ext uri="{FF2B5EF4-FFF2-40B4-BE49-F238E27FC236}">
                      <a16:creationId xmlns:a16="http://schemas.microsoft.com/office/drawing/2014/main" id="{49F2885D-4FF1-45FA-983D-BA79F333E27F}"/>
                    </a:ext>
                  </a:extLst>
                </p:cNvPr>
                <p:cNvGrpSpPr/>
                <p:nvPr/>
              </p:nvGrpSpPr>
              <p:grpSpPr>
                <a:xfrm>
                  <a:off x="8208335" y="4635795"/>
                  <a:ext cx="1747283" cy="1020726"/>
                  <a:chOff x="8208335" y="4635795"/>
                  <a:chExt cx="1747283" cy="1020726"/>
                </a:xfrm>
                <a:grpFill/>
              </p:grpSpPr>
              <p:sp>
                <p:nvSpPr>
                  <p:cNvPr id="126" name="Block Arc 125">
                    <a:extLst>
                      <a:ext uri="{FF2B5EF4-FFF2-40B4-BE49-F238E27FC236}">
                        <a16:creationId xmlns:a16="http://schemas.microsoft.com/office/drawing/2014/main" id="{D423E9EA-78A2-4142-8EB8-AB35E1B6964F}"/>
                      </a:ext>
                    </a:extLst>
                  </p:cNvPr>
                  <p:cNvSpPr/>
                  <p:nvPr/>
                </p:nvSpPr>
                <p:spPr>
                  <a:xfrm>
                    <a:off x="8208335"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27" name="Block Arc 126">
                    <a:extLst>
                      <a:ext uri="{FF2B5EF4-FFF2-40B4-BE49-F238E27FC236}">
                        <a16:creationId xmlns:a16="http://schemas.microsoft.com/office/drawing/2014/main" id="{ECD73D97-A5EC-4CDF-9334-4A07E8A97684}"/>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125" name="Block Arc 124">
                  <a:extLst>
                    <a:ext uri="{FF2B5EF4-FFF2-40B4-BE49-F238E27FC236}">
                      <a16:creationId xmlns:a16="http://schemas.microsoft.com/office/drawing/2014/main" id="{F5051BC5-09B4-4DE0-B5D8-A6E3AAA5F936}"/>
                    </a:ext>
                  </a:extLst>
                </p:cNvPr>
                <p:cNvSpPr/>
                <p:nvPr/>
              </p:nvSpPr>
              <p:spPr>
                <a:xfrm>
                  <a:off x="9721704" y="4688958"/>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121" name="Triangle 22">
              <a:extLst>
                <a:ext uri="{FF2B5EF4-FFF2-40B4-BE49-F238E27FC236}">
                  <a16:creationId xmlns:a16="http://schemas.microsoft.com/office/drawing/2014/main" id="{BB9858F9-CC13-4E9A-86DB-0D9ECCBEBDB0}"/>
                </a:ext>
              </a:extLst>
            </p:cNvPr>
            <p:cNvSpPr/>
            <p:nvPr/>
          </p:nvSpPr>
          <p:spPr>
            <a:xfrm rot="10800000">
              <a:off x="2098160" y="8631790"/>
              <a:ext cx="765544" cy="425302"/>
            </a:xfrm>
            <a:prstGeom prst="triangle">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49" name="Group 148">
            <a:extLst>
              <a:ext uri="{FF2B5EF4-FFF2-40B4-BE49-F238E27FC236}">
                <a16:creationId xmlns:a16="http://schemas.microsoft.com/office/drawing/2014/main" id="{69D7B3B2-404C-497A-8372-326100DFA644}"/>
              </a:ext>
            </a:extLst>
          </p:cNvPr>
          <p:cNvGrpSpPr/>
          <p:nvPr/>
        </p:nvGrpSpPr>
        <p:grpSpPr>
          <a:xfrm>
            <a:off x="7201171" y="6056348"/>
            <a:ext cx="590829" cy="3084023"/>
            <a:chOff x="1842978" y="3164958"/>
            <a:chExt cx="1127051" cy="5892134"/>
          </a:xfrm>
          <a:solidFill>
            <a:srgbClr val="FF8800"/>
          </a:solidFill>
        </p:grpSpPr>
        <p:grpSp>
          <p:nvGrpSpPr>
            <p:cNvPr id="150" name="Group 149">
              <a:extLst>
                <a:ext uri="{FF2B5EF4-FFF2-40B4-BE49-F238E27FC236}">
                  <a16:creationId xmlns:a16="http://schemas.microsoft.com/office/drawing/2014/main" id="{822B30AD-6B0E-47F3-B7A0-33DE7B19A556}"/>
                </a:ext>
              </a:extLst>
            </p:cNvPr>
            <p:cNvGrpSpPr/>
            <p:nvPr/>
          </p:nvGrpSpPr>
          <p:grpSpPr>
            <a:xfrm rot="5400000">
              <a:off x="-386317" y="5394253"/>
              <a:ext cx="5585641" cy="1127051"/>
              <a:chOff x="8187070" y="4529470"/>
              <a:chExt cx="5585641" cy="1127051"/>
            </a:xfrm>
            <a:grpFill/>
          </p:grpSpPr>
          <p:grpSp>
            <p:nvGrpSpPr>
              <p:cNvPr id="152" name="Group 151">
                <a:extLst>
                  <a:ext uri="{FF2B5EF4-FFF2-40B4-BE49-F238E27FC236}">
                    <a16:creationId xmlns:a16="http://schemas.microsoft.com/office/drawing/2014/main" id="{743C6773-6702-48B3-B649-359152EAB02F}"/>
                  </a:ext>
                </a:extLst>
              </p:cNvPr>
              <p:cNvGrpSpPr/>
              <p:nvPr/>
            </p:nvGrpSpPr>
            <p:grpSpPr>
              <a:xfrm>
                <a:off x="8187070" y="4582632"/>
                <a:ext cx="3303181" cy="1073889"/>
                <a:chOff x="8187070" y="4582632"/>
                <a:chExt cx="3303181" cy="1073889"/>
              </a:xfrm>
              <a:grpFill/>
            </p:grpSpPr>
            <p:grpSp>
              <p:nvGrpSpPr>
                <p:cNvPr id="158" name="Group 157">
                  <a:extLst>
                    <a:ext uri="{FF2B5EF4-FFF2-40B4-BE49-F238E27FC236}">
                      <a16:creationId xmlns:a16="http://schemas.microsoft.com/office/drawing/2014/main" id="{E39BEC58-4A7B-4361-A4BF-10D459EAF245}"/>
                    </a:ext>
                  </a:extLst>
                </p:cNvPr>
                <p:cNvGrpSpPr/>
                <p:nvPr/>
              </p:nvGrpSpPr>
              <p:grpSpPr>
                <a:xfrm>
                  <a:off x="8187070" y="4635795"/>
                  <a:ext cx="1768548" cy="1020726"/>
                  <a:chOff x="8187070" y="4635795"/>
                  <a:chExt cx="1768548" cy="1020726"/>
                </a:xfrm>
                <a:grpFill/>
              </p:grpSpPr>
              <p:sp>
                <p:nvSpPr>
                  <p:cNvPr id="162" name="Block Arc 161">
                    <a:extLst>
                      <a:ext uri="{FF2B5EF4-FFF2-40B4-BE49-F238E27FC236}">
                        <a16:creationId xmlns:a16="http://schemas.microsoft.com/office/drawing/2014/main" id="{42DC6B9D-8635-4089-95D0-3C5F6D87F8FB}"/>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63" name="Block Arc 162">
                    <a:extLst>
                      <a:ext uri="{FF2B5EF4-FFF2-40B4-BE49-F238E27FC236}">
                        <a16:creationId xmlns:a16="http://schemas.microsoft.com/office/drawing/2014/main" id="{06F50457-EC00-40E3-8C41-129F438902B1}"/>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59" name="Group 158">
                  <a:extLst>
                    <a:ext uri="{FF2B5EF4-FFF2-40B4-BE49-F238E27FC236}">
                      <a16:creationId xmlns:a16="http://schemas.microsoft.com/office/drawing/2014/main" id="{D18182D5-F8A2-401A-A404-7D31D61AF16A}"/>
                    </a:ext>
                  </a:extLst>
                </p:cNvPr>
                <p:cNvGrpSpPr/>
                <p:nvPr/>
              </p:nvGrpSpPr>
              <p:grpSpPr>
                <a:xfrm>
                  <a:off x="9721703" y="4582632"/>
                  <a:ext cx="1768548" cy="1020726"/>
                  <a:chOff x="8187070" y="4635795"/>
                  <a:chExt cx="1768548" cy="1020726"/>
                </a:xfrm>
                <a:grpFill/>
              </p:grpSpPr>
              <p:sp>
                <p:nvSpPr>
                  <p:cNvPr id="160" name="Block Arc 159">
                    <a:extLst>
                      <a:ext uri="{FF2B5EF4-FFF2-40B4-BE49-F238E27FC236}">
                        <a16:creationId xmlns:a16="http://schemas.microsoft.com/office/drawing/2014/main" id="{774AED2C-A212-4422-990D-63AA3B4DAC16}"/>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61" name="Block Arc 160">
                    <a:extLst>
                      <a:ext uri="{FF2B5EF4-FFF2-40B4-BE49-F238E27FC236}">
                        <a16:creationId xmlns:a16="http://schemas.microsoft.com/office/drawing/2014/main" id="{BD07AF4A-5D23-4E1D-A957-71736537B176}"/>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153" name="Group 152">
                <a:extLst>
                  <a:ext uri="{FF2B5EF4-FFF2-40B4-BE49-F238E27FC236}">
                    <a16:creationId xmlns:a16="http://schemas.microsoft.com/office/drawing/2014/main" id="{1768FB03-B413-49CD-AC7D-C10245B82B44}"/>
                  </a:ext>
                </a:extLst>
              </p:cNvPr>
              <p:cNvGrpSpPr/>
              <p:nvPr/>
            </p:nvGrpSpPr>
            <p:grpSpPr>
              <a:xfrm>
                <a:off x="11259882" y="4529470"/>
                <a:ext cx="2512829" cy="1020726"/>
                <a:chOff x="8208335" y="4635795"/>
                <a:chExt cx="2512829" cy="1020726"/>
              </a:xfrm>
              <a:grpFill/>
            </p:grpSpPr>
            <p:grpSp>
              <p:nvGrpSpPr>
                <p:cNvPr id="154" name="Group 153">
                  <a:extLst>
                    <a:ext uri="{FF2B5EF4-FFF2-40B4-BE49-F238E27FC236}">
                      <a16:creationId xmlns:a16="http://schemas.microsoft.com/office/drawing/2014/main" id="{B37B963E-E252-40B5-B32E-BE4953853C63}"/>
                    </a:ext>
                  </a:extLst>
                </p:cNvPr>
                <p:cNvGrpSpPr/>
                <p:nvPr/>
              </p:nvGrpSpPr>
              <p:grpSpPr>
                <a:xfrm>
                  <a:off x="8208335" y="4635795"/>
                  <a:ext cx="1747283" cy="1020726"/>
                  <a:chOff x="8208335" y="4635795"/>
                  <a:chExt cx="1747283" cy="1020726"/>
                </a:xfrm>
                <a:grpFill/>
              </p:grpSpPr>
              <p:sp>
                <p:nvSpPr>
                  <p:cNvPr id="156" name="Block Arc 155">
                    <a:extLst>
                      <a:ext uri="{FF2B5EF4-FFF2-40B4-BE49-F238E27FC236}">
                        <a16:creationId xmlns:a16="http://schemas.microsoft.com/office/drawing/2014/main" id="{BFB5F49E-5419-46C9-92EE-FF00CE3B5FEB}"/>
                      </a:ext>
                    </a:extLst>
                  </p:cNvPr>
                  <p:cNvSpPr/>
                  <p:nvPr/>
                </p:nvSpPr>
                <p:spPr>
                  <a:xfrm>
                    <a:off x="8208335"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57" name="Block Arc 156">
                    <a:extLst>
                      <a:ext uri="{FF2B5EF4-FFF2-40B4-BE49-F238E27FC236}">
                        <a16:creationId xmlns:a16="http://schemas.microsoft.com/office/drawing/2014/main" id="{22CB53F5-C661-44DE-AFB3-3B7C8FFB4EE2}"/>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155" name="Block Arc 154">
                  <a:extLst>
                    <a:ext uri="{FF2B5EF4-FFF2-40B4-BE49-F238E27FC236}">
                      <a16:creationId xmlns:a16="http://schemas.microsoft.com/office/drawing/2014/main" id="{8F23F8F9-819A-4205-8172-19E697CC19D7}"/>
                    </a:ext>
                  </a:extLst>
                </p:cNvPr>
                <p:cNvSpPr/>
                <p:nvPr/>
              </p:nvSpPr>
              <p:spPr>
                <a:xfrm>
                  <a:off x="9721704" y="4688958"/>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151" name="Triangle 22">
              <a:extLst>
                <a:ext uri="{FF2B5EF4-FFF2-40B4-BE49-F238E27FC236}">
                  <a16:creationId xmlns:a16="http://schemas.microsoft.com/office/drawing/2014/main" id="{58F812BC-F1B7-4BFD-B2E9-1606F8BD6496}"/>
                </a:ext>
              </a:extLst>
            </p:cNvPr>
            <p:cNvSpPr/>
            <p:nvPr/>
          </p:nvSpPr>
          <p:spPr>
            <a:xfrm rot="10800000">
              <a:off x="2098160" y="8631790"/>
              <a:ext cx="765544" cy="425302"/>
            </a:xfrm>
            <a:prstGeom prst="triangle">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64" name="Group 163">
            <a:extLst>
              <a:ext uri="{FF2B5EF4-FFF2-40B4-BE49-F238E27FC236}">
                <a16:creationId xmlns:a16="http://schemas.microsoft.com/office/drawing/2014/main" id="{DED4B3BA-4CEA-4158-9EC3-9D6C3D294033}"/>
              </a:ext>
            </a:extLst>
          </p:cNvPr>
          <p:cNvGrpSpPr/>
          <p:nvPr/>
        </p:nvGrpSpPr>
        <p:grpSpPr>
          <a:xfrm>
            <a:off x="6286122" y="9802485"/>
            <a:ext cx="590829" cy="3084023"/>
            <a:chOff x="1842978" y="3164958"/>
            <a:chExt cx="1127051" cy="5892134"/>
          </a:xfrm>
        </p:grpSpPr>
        <p:grpSp>
          <p:nvGrpSpPr>
            <p:cNvPr id="165" name="Group 164">
              <a:extLst>
                <a:ext uri="{FF2B5EF4-FFF2-40B4-BE49-F238E27FC236}">
                  <a16:creationId xmlns:a16="http://schemas.microsoft.com/office/drawing/2014/main" id="{4E26D857-5E6E-4069-82FC-591F09F8682F}"/>
                </a:ext>
              </a:extLst>
            </p:cNvPr>
            <p:cNvGrpSpPr/>
            <p:nvPr/>
          </p:nvGrpSpPr>
          <p:grpSpPr>
            <a:xfrm rot="5400000">
              <a:off x="-386317" y="5394253"/>
              <a:ext cx="5585641" cy="1127051"/>
              <a:chOff x="8187070" y="4529470"/>
              <a:chExt cx="5585641" cy="1127051"/>
            </a:xfrm>
          </p:grpSpPr>
          <p:grpSp>
            <p:nvGrpSpPr>
              <p:cNvPr id="167" name="Group 166">
                <a:extLst>
                  <a:ext uri="{FF2B5EF4-FFF2-40B4-BE49-F238E27FC236}">
                    <a16:creationId xmlns:a16="http://schemas.microsoft.com/office/drawing/2014/main" id="{F392461A-319B-4426-A79B-D76AF3950474}"/>
                  </a:ext>
                </a:extLst>
              </p:cNvPr>
              <p:cNvGrpSpPr/>
              <p:nvPr/>
            </p:nvGrpSpPr>
            <p:grpSpPr>
              <a:xfrm>
                <a:off x="8187070" y="4582632"/>
                <a:ext cx="3303181" cy="1073889"/>
                <a:chOff x="8187070" y="4582632"/>
                <a:chExt cx="3303181" cy="1073889"/>
              </a:xfrm>
            </p:grpSpPr>
            <p:grpSp>
              <p:nvGrpSpPr>
                <p:cNvPr id="173" name="Group 172">
                  <a:extLst>
                    <a:ext uri="{FF2B5EF4-FFF2-40B4-BE49-F238E27FC236}">
                      <a16:creationId xmlns:a16="http://schemas.microsoft.com/office/drawing/2014/main" id="{A1C34494-AD2E-416F-BF52-0180E9A51B1F}"/>
                    </a:ext>
                  </a:extLst>
                </p:cNvPr>
                <p:cNvGrpSpPr/>
                <p:nvPr/>
              </p:nvGrpSpPr>
              <p:grpSpPr>
                <a:xfrm>
                  <a:off x="8187070" y="4635795"/>
                  <a:ext cx="1768548" cy="1020726"/>
                  <a:chOff x="8187070" y="4635795"/>
                  <a:chExt cx="1768548" cy="1020726"/>
                </a:xfrm>
              </p:grpSpPr>
              <p:sp>
                <p:nvSpPr>
                  <p:cNvPr id="177" name="Block Arc 176">
                    <a:extLst>
                      <a:ext uri="{FF2B5EF4-FFF2-40B4-BE49-F238E27FC236}">
                        <a16:creationId xmlns:a16="http://schemas.microsoft.com/office/drawing/2014/main" id="{75D6AE1A-822D-4396-949F-145F52939E85}"/>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78" name="Block Arc 177">
                    <a:extLst>
                      <a:ext uri="{FF2B5EF4-FFF2-40B4-BE49-F238E27FC236}">
                        <a16:creationId xmlns:a16="http://schemas.microsoft.com/office/drawing/2014/main" id="{02E21534-112F-45BF-92FA-4927C93149F0}"/>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74" name="Group 173">
                  <a:extLst>
                    <a:ext uri="{FF2B5EF4-FFF2-40B4-BE49-F238E27FC236}">
                      <a16:creationId xmlns:a16="http://schemas.microsoft.com/office/drawing/2014/main" id="{B4F5B155-E7B4-4084-AB19-1EB037B5F497}"/>
                    </a:ext>
                  </a:extLst>
                </p:cNvPr>
                <p:cNvGrpSpPr/>
                <p:nvPr/>
              </p:nvGrpSpPr>
              <p:grpSpPr>
                <a:xfrm>
                  <a:off x="9721703" y="4582632"/>
                  <a:ext cx="1768548" cy="1020726"/>
                  <a:chOff x="8187070" y="4635795"/>
                  <a:chExt cx="1768548" cy="1020726"/>
                </a:xfrm>
              </p:grpSpPr>
              <p:sp>
                <p:nvSpPr>
                  <p:cNvPr id="175" name="Block Arc 174">
                    <a:extLst>
                      <a:ext uri="{FF2B5EF4-FFF2-40B4-BE49-F238E27FC236}">
                        <a16:creationId xmlns:a16="http://schemas.microsoft.com/office/drawing/2014/main" id="{5B13D2EB-A4F0-4BFD-9D2A-D5DBCEA96169}"/>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76" name="Block Arc 175">
                    <a:extLst>
                      <a:ext uri="{FF2B5EF4-FFF2-40B4-BE49-F238E27FC236}">
                        <a16:creationId xmlns:a16="http://schemas.microsoft.com/office/drawing/2014/main" id="{B4410767-EBBE-470D-98CA-A44F90F90D18}"/>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168" name="Group 167">
                <a:extLst>
                  <a:ext uri="{FF2B5EF4-FFF2-40B4-BE49-F238E27FC236}">
                    <a16:creationId xmlns:a16="http://schemas.microsoft.com/office/drawing/2014/main" id="{5686BEEB-801D-4571-A96A-298A738B3EC4}"/>
                  </a:ext>
                </a:extLst>
              </p:cNvPr>
              <p:cNvGrpSpPr/>
              <p:nvPr/>
            </p:nvGrpSpPr>
            <p:grpSpPr>
              <a:xfrm>
                <a:off x="11259882" y="4529470"/>
                <a:ext cx="2512829" cy="1020726"/>
                <a:chOff x="8208335" y="4635795"/>
                <a:chExt cx="2512829" cy="1020726"/>
              </a:xfrm>
            </p:grpSpPr>
            <p:grpSp>
              <p:nvGrpSpPr>
                <p:cNvPr id="169" name="Group 168">
                  <a:extLst>
                    <a:ext uri="{FF2B5EF4-FFF2-40B4-BE49-F238E27FC236}">
                      <a16:creationId xmlns:a16="http://schemas.microsoft.com/office/drawing/2014/main" id="{0005FD18-3419-4770-90F2-7DD4A6F46FAD}"/>
                    </a:ext>
                  </a:extLst>
                </p:cNvPr>
                <p:cNvGrpSpPr/>
                <p:nvPr/>
              </p:nvGrpSpPr>
              <p:grpSpPr>
                <a:xfrm>
                  <a:off x="8208335" y="4635795"/>
                  <a:ext cx="1747283" cy="1020726"/>
                  <a:chOff x="8208335" y="4635795"/>
                  <a:chExt cx="1747283" cy="1020726"/>
                </a:xfrm>
              </p:grpSpPr>
              <p:sp>
                <p:nvSpPr>
                  <p:cNvPr id="171" name="Block Arc 170">
                    <a:extLst>
                      <a:ext uri="{FF2B5EF4-FFF2-40B4-BE49-F238E27FC236}">
                        <a16:creationId xmlns:a16="http://schemas.microsoft.com/office/drawing/2014/main" id="{CDA1880C-DBCA-41F0-970D-19F8817A641E}"/>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72" name="Block Arc 171">
                    <a:extLst>
                      <a:ext uri="{FF2B5EF4-FFF2-40B4-BE49-F238E27FC236}">
                        <a16:creationId xmlns:a16="http://schemas.microsoft.com/office/drawing/2014/main" id="{8869E15A-29FD-4679-A302-AB7F777F43C5}"/>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170" name="Block Arc 169">
                  <a:extLst>
                    <a:ext uri="{FF2B5EF4-FFF2-40B4-BE49-F238E27FC236}">
                      <a16:creationId xmlns:a16="http://schemas.microsoft.com/office/drawing/2014/main" id="{0645F1B8-C679-410B-8A7F-432E20E21189}"/>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166" name="Triangle 22">
              <a:extLst>
                <a:ext uri="{FF2B5EF4-FFF2-40B4-BE49-F238E27FC236}">
                  <a16:creationId xmlns:a16="http://schemas.microsoft.com/office/drawing/2014/main" id="{05B69B73-7D9F-47BA-97D1-6AE9DD7AFBA7}"/>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179" name="TextBox 178">
            <a:extLst>
              <a:ext uri="{FF2B5EF4-FFF2-40B4-BE49-F238E27FC236}">
                <a16:creationId xmlns:a16="http://schemas.microsoft.com/office/drawing/2014/main" id="{221A42CB-8711-4880-9E07-5020D560A080}"/>
              </a:ext>
            </a:extLst>
          </p:cNvPr>
          <p:cNvSpPr txBox="1"/>
          <p:nvPr/>
        </p:nvSpPr>
        <p:spPr>
          <a:xfrm>
            <a:off x="7874820" y="5396067"/>
            <a:ext cx="1598694" cy="155171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a:lnSpc>
                <a:spcPct val="110000"/>
              </a:lnSpc>
              <a:spcBef>
                <a:spcPts val="0"/>
              </a:spcBef>
              <a:spcAft>
                <a:spcPts val="0"/>
              </a:spcAft>
              <a:buClrTx/>
              <a:buSzTx/>
              <a:buNone/>
              <a:tabLst/>
            </a:pPr>
            <a:r>
              <a:rPr lang="en-US">
                <a:solidFill>
                  <a:schemeClr val="bg1"/>
                </a:solidFill>
              </a:rPr>
              <a:t>or</a:t>
            </a:r>
          </a:p>
        </p:txBody>
      </p:sp>
      <p:grpSp>
        <p:nvGrpSpPr>
          <p:cNvPr id="181" name="Group 180">
            <a:extLst>
              <a:ext uri="{FF2B5EF4-FFF2-40B4-BE49-F238E27FC236}">
                <a16:creationId xmlns:a16="http://schemas.microsoft.com/office/drawing/2014/main" id="{4DB2A79C-253A-4A04-AE11-13B82026E5A6}"/>
              </a:ext>
            </a:extLst>
          </p:cNvPr>
          <p:cNvGrpSpPr/>
          <p:nvPr/>
        </p:nvGrpSpPr>
        <p:grpSpPr>
          <a:xfrm flipH="1">
            <a:off x="9902380" y="3960716"/>
            <a:ext cx="354615" cy="1814023"/>
            <a:chOff x="1842978" y="3164958"/>
            <a:chExt cx="1127051" cy="5892134"/>
          </a:xfrm>
          <a:solidFill>
            <a:srgbClr val="FF8800"/>
          </a:solidFill>
        </p:grpSpPr>
        <p:grpSp>
          <p:nvGrpSpPr>
            <p:cNvPr id="182" name="Group 181">
              <a:extLst>
                <a:ext uri="{FF2B5EF4-FFF2-40B4-BE49-F238E27FC236}">
                  <a16:creationId xmlns:a16="http://schemas.microsoft.com/office/drawing/2014/main" id="{41E647DC-DF78-4FC1-9175-B162C5EA3ABC}"/>
                </a:ext>
              </a:extLst>
            </p:cNvPr>
            <p:cNvGrpSpPr/>
            <p:nvPr/>
          </p:nvGrpSpPr>
          <p:grpSpPr>
            <a:xfrm rot="5400000">
              <a:off x="-386317" y="5394253"/>
              <a:ext cx="5585641" cy="1127051"/>
              <a:chOff x="8187070" y="4529470"/>
              <a:chExt cx="5585641" cy="1127051"/>
            </a:xfrm>
            <a:grpFill/>
          </p:grpSpPr>
          <p:grpSp>
            <p:nvGrpSpPr>
              <p:cNvPr id="184" name="Group 183">
                <a:extLst>
                  <a:ext uri="{FF2B5EF4-FFF2-40B4-BE49-F238E27FC236}">
                    <a16:creationId xmlns:a16="http://schemas.microsoft.com/office/drawing/2014/main" id="{082E15D8-F1FE-4F49-9BC1-F363B328A514}"/>
                  </a:ext>
                </a:extLst>
              </p:cNvPr>
              <p:cNvGrpSpPr/>
              <p:nvPr/>
            </p:nvGrpSpPr>
            <p:grpSpPr>
              <a:xfrm>
                <a:off x="8187070" y="4582632"/>
                <a:ext cx="3303181" cy="1073889"/>
                <a:chOff x="8187070" y="4582632"/>
                <a:chExt cx="3303181" cy="1073889"/>
              </a:xfrm>
              <a:grpFill/>
            </p:grpSpPr>
            <p:grpSp>
              <p:nvGrpSpPr>
                <p:cNvPr id="190" name="Group 189">
                  <a:extLst>
                    <a:ext uri="{FF2B5EF4-FFF2-40B4-BE49-F238E27FC236}">
                      <a16:creationId xmlns:a16="http://schemas.microsoft.com/office/drawing/2014/main" id="{3B540372-8D1E-4D86-92F7-A6C79EA80371}"/>
                    </a:ext>
                  </a:extLst>
                </p:cNvPr>
                <p:cNvGrpSpPr/>
                <p:nvPr/>
              </p:nvGrpSpPr>
              <p:grpSpPr>
                <a:xfrm>
                  <a:off x="8187070" y="4635795"/>
                  <a:ext cx="1768548" cy="1020726"/>
                  <a:chOff x="8187070" y="4635795"/>
                  <a:chExt cx="1768548" cy="1020726"/>
                </a:xfrm>
                <a:grpFill/>
              </p:grpSpPr>
              <p:sp>
                <p:nvSpPr>
                  <p:cNvPr id="194" name="Block Arc 193">
                    <a:extLst>
                      <a:ext uri="{FF2B5EF4-FFF2-40B4-BE49-F238E27FC236}">
                        <a16:creationId xmlns:a16="http://schemas.microsoft.com/office/drawing/2014/main" id="{D944376F-84F5-4ADE-B82E-10D0407977D6}"/>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95" name="Block Arc 194">
                    <a:extLst>
                      <a:ext uri="{FF2B5EF4-FFF2-40B4-BE49-F238E27FC236}">
                        <a16:creationId xmlns:a16="http://schemas.microsoft.com/office/drawing/2014/main" id="{182BB52D-FB75-47D4-9A03-3090226D3C27}"/>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91" name="Group 190">
                  <a:extLst>
                    <a:ext uri="{FF2B5EF4-FFF2-40B4-BE49-F238E27FC236}">
                      <a16:creationId xmlns:a16="http://schemas.microsoft.com/office/drawing/2014/main" id="{67A3153A-2CC1-4FCC-9D92-82266F939A99}"/>
                    </a:ext>
                  </a:extLst>
                </p:cNvPr>
                <p:cNvGrpSpPr/>
                <p:nvPr/>
              </p:nvGrpSpPr>
              <p:grpSpPr>
                <a:xfrm>
                  <a:off x="9721703" y="4582632"/>
                  <a:ext cx="1768548" cy="1020726"/>
                  <a:chOff x="8187070" y="4635795"/>
                  <a:chExt cx="1768548" cy="1020726"/>
                </a:xfrm>
                <a:grpFill/>
              </p:grpSpPr>
              <p:sp>
                <p:nvSpPr>
                  <p:cNvPr id="192" name="Block Arc 191">
                    <a:extLst>
                      <a:ext uri="{FF2B5EF4-FFF2-40B4-BE49-F238E27FC236}">
                        <a16:creationId xmlns:a16="http://schemas.microsoft.com/office/drawing/2014/main" id="{6F953CAE-3D43-41E1-BA50-D58E85075700}"/>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93" name="Block Arc 192">
                    <a:extLst>
                      <a:ext uri="{FF2B5EF4-FFF2-40B4-BE49-F238E27FC236}">
                        <a16:creationId xmlns:a16="http://schemas.microsoft.com/office/drawing/2014/main" id="{A0DAD20A-D501-4105-B2C4-33A7E0F6D1CA}"/>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185" name="Group 184">
                <a:extLst>
                  <a:ext uri="{FF2B5EF4-FFF2-40B4-BE49-F238E27FC236}">
                    <a16:creationId xmlns:a16="http://schemas.microsoft.com/office/drawing/2014/main" id="{270383A0-D354-41F5-90C6-2F9BE10B497F}"/>
                  </a:ext>
                </a:extLst>
              </p:cNvPr>
              <p:cNvGrpSpPr/>
              <p:nvPr/>
            </p:nvGrpSpPr>
            <p:grpSpPr>
              <a:xfrm>
                <a:off x="11259882" y="4529470"/>
                <a:ext cx="2512829" cy="1020726"/>
                <a:chOff x="8208335" y="4635795"/>
                <a:chExt cx="2512829" cy="1020726"/>
              </a:xfrm>
              <a:grpFill/>
            </p:grpSpPr>
            <p:grpSp>
              <p:nvGrpSpPr>
                <p:cNvPr id="186" name="Group 185">
                  <a:extLst>
                    <a:ext uri="{FF2B5EF4-FFF2-40B4-BE49-F238E27FC236}">
                      <a16:creationId xmlns:a16="http://schemas.microsoft.com/office/drawing/2014/main" id="{83F461C0-FD65-45F4-8032-970D202B5D9B}"/>
                    </a:ext>
                  </a:extLst>
                </p:cNvPr>
                <p:cNvGrpSpPr/>
                <p:nvPr/>
              </p:nvGrpSpPr>
              <p:grpSpPr>
                <a:xfrm>
                  <a:off x="8208335" y="4635795"/>
                  <a:ext cx="1747283" cy="1020726"/>
                  <a:chOff x="8208335" y="4635795"/>
                  <a:chExt cx="1747283" cy="1020726"/>
                </a:xfrm>
                <a:grpFill/>
              </p:grpSpPr>
              <p:sp>
                <p:nvSpPr>
                  <p:cNvPr id="188" name="Block Arc 187">
                    <a:extLst>
                      <a:ext uri="{FF2B5EF4-FFF2-40B4-BE49-F238E27FC236}">
                        <a16:creationId xmlns:a16="http://schemas.microsoft.com/office/drawing/2014/main" id="{568AB9AB-1C05-4B99-ACD2-04E8C3183A64}"/>
                      </a:ext>
                    </a:extLst>
                  </p:cNvPr>
                  <p:cNvSpPr/>
                  <p:nvPr/>
                </p:nvSpPr>
                <p:spPr>
                  <a:xfrm>
                    <a:off x="8208335"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89" name="Block Arc 188">
                    <a:extLst>
                      <a:ext uri="{FF2B5EF4-FFF2-40B4-BE49-F238E27FC236}">
                        <a16:creationId xmlns:a16="http://schemas.microsoft.com/office/drawing/2014/main" id="{C12392DB-711B-47D7-B998-29BF80DC84CD}"/>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187" name="Block Arc 186">
                  <a:extLst>
                    <a:ext uri="{FF2B5EF4-FFF2-40B4-BE49-F238E27FC236}">
                      <a16:creationId xmlns:a16="http://schemas.microsoft.com/office/drawing/2014/main" id="{BC0020DE-F440-46F2-B57A-9C985425308A}"/>
                    </a:ext>
                  </a:extLst>
                </p:cNvPr>
                <p:cNvSpPr/>
                <p:nvPr/>
              </p:nvSpPr>
              <p:spPr>
                <a:xfrm>
                  <a:off x="9721704" y="4688958"/>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183" name="Triangle 22">
              <a:extLst>
                <a:ext uri="{FF2B5EF4-FFF2-40B4-BE49-F238E27FC236}">
                  <a16:creationId xmlns:a16="http://schemas.microsoft.com/office/drawing/2014/main" id="{0C97F9AE-72DF-4C39-929A-250F3222C2A0}"/>
                </a:ext>
              </a:extLst>
            </p:cNvPr>
            <p:cNvSpPr/>
            <p:nvPr/>
          </p:nvSpPr>
          <p:spPr>
            <a:xfrm rot="10800000">
              <a:off x="2098160" y="8631790"/>
              <a:ext cx="765544" cy="425302"/>
            </a:xfrm>
            <a:prstGeom prst="triangle">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96" name="Group 195">
            <a:extLst>
              <a:ext uri="{FF2B5EF4-FFF2-40B4-BE49-F238E27FC236}">
                <a16:creationId xmlns:a16="http://schemas.microsoft.com/office/drawing/2014/main" id="{3EFBF069-8D32-4C6B-802B-ABD38E695A71}"/>
              </a:ext>
            </a:extLst>
          </p:cNvPr>
          <p:cNvGrpSpPr/>
          <p:nvPr/>
        </p:nvGrpSpPr>
        <p:grpSpPr>
          <a:xfrm flipH="1">
            <a:off x="9902670" y="7889922"/>
            <a:ext cx="354615" cy="1814023"/>
            <a:chOff x="1842978" y="3164958"/>
            <a:chExt cx="1127051" cy="5892134"/>
          </a:xfrm>
        </p:grpSpPr>
        <p:grpSp>
          <p:nvGrpSpPr>
            <p:cNvPr id="197" name="Group 196">
              <a:extLst>
                <a:ext uri="{FF2B5EF4-FFF2-40B4-BE49-F238E27FC236}">
                  <a16:creationId xmlns:a16="http://schemas.microsoft.com/office/drawing/2014/main" id="{BC3031BF-8779-44FB-8D79-29C84311CED2}"/>
                </a:ext>
              </a:extLst>
            </p:cNvPr>
            <p:cNvGrpSpPr/>
            <p:nvPr/>
          </p:nvGrpSpPr>
          <p:grpSpPr>
            <a:xfrm rot="5400000">
              <a:off x="-386317" y="5394253"/>
              <a:ext cx="5585641" cy="1127051"/>
              <a:chOff x="8187070" y="4529470"/>
              <a:chExt cx="5585641" cy="1127051"/>
            </a:xfrm>
          </p:grpSpPr>
          <p:grpSp>
            <p:nvGrpSpPr>
              <p:cNvPr id="199" name="Group 198">
                <a:extLst>
                  <a:ext uri="{FF2B5EF4-FFF2-40B4-BE49-F238E27FC236}">
                    <a16:creationId xmlns:a16="http://schemas.microsoft.com/office/drawing/2014/main" id="{81B7EFF8-4150-445B-AC56-3871C8208D00}"/>
                  </a:ext>
                </a:extLst>
              </p:cNvPr>
              <p:cNvGrpSpPr/>
              <p:nvPr/>
            </p:nvGrpSpPr>
            <p:grpSpPr>
              <a:xfrm>
                <a:off x="8187070" y="4582632"/>
                <a:ext cx="3303181" cy="1073889"/>
                <a:chOff x="8187070" y="4582632"/>
                <a:chExt cx="3303181" cy="1073889"/>
              </a:xfrm>
            </p:grpSpPr>
            <p:grpSp>
              <p:nvGrpSpPr>
                <p:cNvPr id="205" name="Group 204">
                  <a:extLst>
                    <a:ext uri="{FF2B5EF4-FFF2-40B4-BE49-F238E27FC236}">
                      <a16:creationId xmlns:a16="http://schemas.microsoft.com/office/drawing/2014/main" id="{B3E0A0D2-F494-4282-B0EF-B767BFCB993E}"/>
                    </a:ext>
                  </a:extLst>
                </p:cNvPr>
                <p:cNvGrpSpPr/>
                <p:nvPr/>
              </p:nvGrpSpPr>
              <p:grpSpPr>
                <a:xfrm>
                  <a:off x="8187070" y="4635795"/>
                  <a:ext cx="1768548" cy="1020726"/>
                  <a:chOff x="8187070" y="4635795"/>
                  <a:chExt cx="1768548" cy="1020726"/>
                </a:xfrm>
              </p:grpSpPr>
              <p:sp>
                <p:nvSpPr>
                  <p:cNvPr id="209" name="Block Arc 208">
                    <a:extLst>
                      <a:ext uri="{FF2B5EF4-FFF2-40B4-BE49-F238E27FC236}">
                        <a16:creationId xmlns:a16="http://schemas.microsoft.com/office/drawing/2014/main" id="{66124A24-278A-4FDD-B2B7-3600DD8A3662}"/>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10" name="Block Arc 209">
                    <a:extLst>
                      <a:ext uri="{FF2B5EF4-FFF2-40B4-BE49-F238E27FC236}">
                        <a16:creationId xmlns:a16="http://schemas.microsoft.com/office/drawing/2014/main" id="{F5811E99-9F64-4991-9D5E-A1317C78314B}"/>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06" name="Group 205">
                  <a:extLst>
                    <a:ext uri="{FF2B5EF4-FFF2-40B4-BE49-F238E27FC236}">
                      <a16:creationId xmlns:a16="http://schemas.microsoft.com/office/drawing/2014/main" id="{65FF5F70-09B3-49C4-B476-B46F5A40FD47}"/>
                    </a:ext>
                  </a:extLst>
                </p:cNvPr>
                <p:cNvGrpSpPr/>
                <p:nvPr/>
              </p:nvGrpSpPr>
              <p:grpSpPr>
                <a:xfrm>
                  <a:off x="9721703" y="4582632"/>
                  <a:ext cx="1768548" cy="1020726"/>
                  <a:chOff x="8187070" y="4635795"/>
                  <a:chExt cx="1768548" cy="1020726"/>
                </a:xfrm>
              </p:grpSpPr>
              <p:sp>
                <p:nvSpPr>
                  <p:cNvPr id="207" name="Block Arc 206">
                    <a:extLst>
                      <a:ext uri="{FF2B5EF4-FFF2-40B4-BE49-F238E27FC236}">
                        <a16:creationId xmlns:a16="http://schemas.microsoft.com/office/drawing/2014/main" id="{D137DA1F-D88B-40CC-A80F-596DF83121F5}"/>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08" name="Block Arc 207">
                    <a:extLst>
                      <a:ext uri="{FF2B5EF4-FFF2-40B4-BE49-F238E27FC236}">
                        <a16:creationId xmlns:a16="http://schemas.microsoft.com/office/drawing/2014/main" id="{0F2EF2D9-29A4-4B7A-A3F2-FF6BC8CA326B}"/>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200" name="Group 199">
                <a:extLst>
                  <a:ext uri="{FF2B5EF4-FFF2-40B4-BE49-F238E27FC236}">
                    <a16:creationId xmlns:a16="http://schemas.microsoft.com/office/drawing/2014/main" id="{32D92F11-8EB6-4F3B-93EA-5161FE6261AC}"/>
                  </a:ext>
                </a:extLst>
              </p:cNvPr>
              <p:cNvGrpSpPr/>
              <p:nvPr/>
            </p:nvGrpSpPr>
            <p:grpSpPr>
              <a:xfrm>
                <a:off x="11259882" y="4529470"/>
                <a:ext cx="2512829" cy="1020726"/>
                <a:chOff x="8208335" y="4635795"/>
                <a:chExt cx="2512829" cy="1020726"/>
              </a:xfrm>
            </p:grpSpPr>
            <p:grpSp>
              <p:nvGrpSpPr>
                <p:cNvPr id="201" name="Group 200">
                  <a:extLst>
                    <a:ext uri="{FF2B5EF4-FFF2-40B4-BE49-F238E27FC236}">
                      <a16:creationId xmlns:a16="http://schemas.microsoft.com/office/drawing/2014/main" id="{E69D3C7A-1A6D-413F-966C-BECAF91249C9}"/>
                    </a:ext>
                  </a:extLst>
                </p:cNvPr>
                <p:cNvGrpSpPr/>
                <p:nvPr/>
              </p:nvGrpSpPr>
              <p:grpSpPr>
                <a:xfrm>
                  <a:off x="8208335" y="4635795"/>
                  <a:ext cx="1747283" cy="1020726"/>
                  <a:chOff x="8208335" y="4635795"/>
                  <a:chExt cx="1747283" cy="1020726"/>
                </a:xfrm>
              </p:grpSpPr>
              <p:sp>
                <p:nvSpPr>
                  <p:cNvPr id="203" name="Block Arc 202">
                    <a:extLst>
                      <a:ext uri="{FF2B5EF4-FFF2-40B4-BE49-F238E27FC236}">
                        <a16:creationId xmlns:a16="http://schemas.microsoft.com/office/drawing/2014/main" id="{BB9D7335-802C-4626-BFDE-175388D5FACF}"/>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04" name="Block Arc 203">
                    <a:extLst>
                      <a:ext uri="{FF2B5EF4-FFF2-40B4-BE49-F238E27FC236}">
                        <a16:creationId xmlns:a16="http://schemas.microsoft.com/office/drawing/2014/main" id="{5CECDDF3-F71D-47AD-9EA9-7466D9950766}"/>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202" name="Block Arc 201">
                  <a:extLst>
                    <a:ext uri="{FF2B5EF4-FFF2-40B4-BE49-F238E27FC236}">
                      <a16:creationId xmlns:a16="http://schemas.microsoft.com/office/drawing/2014/main" id="{A84704CD-4E44-4CE0-BDCB-813876C2C01C}"/>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198" name="Triangle 22">
              <a:extLst>
                <a:ext uri="{FF2B5EF4-FFF2-40B4-BE49-F238E27FC236}">
                  <a16:creationId xmlns:a16="http://schemas.microsoft.com/office/drawing/2014/main" id="{0433C81B-C576-4583-B8F4-763E2EC1FBD0}"/>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11" name="Group 210">
            <a:extLst>
              <a:ext uri="{FF2B5EF4-FFF2-40B4-BE49-F238E27FC236}">
                <a16:creationId xmlns:a16="http://schemas.microsoft.com/office/drawing/2014/main" id="{49837D28-0AF5-413D-8130-C57B9BBAB47D}"/>
              </a:ext>
            </a:extLst>
          </p:cNvPr>
          <p:cNvGrpSpPr/>
          <p:nvPr/>
        </p:nvGrpSpPr>
        <p:grpSpPr>
          <a:xfrm flipH="1">
            <a:off x="9902669" y="5946588"/>
            <a:ext cx="354615" cy="1814023"/>
            <a:chOff x="1842978" y="3164958"/>
            <a:chExt cx="1127051" cy="5892134"/>
          </a:xfrm>
          <a:solidFill>
            <a:srgbClr val="FF0000"/>
          </a:solidFill>
        </p:grpSpPr>
        <p:grpSp>
          <p:nvGrpSpPr>
            <p:cNvPr id="212" name="Group 211">
              <a:extLst>
                <a:ext uri="{FF2B5EF4-FFF2-40B4-BE49-F238E27FC236}">
                  <a16:creationId xmlns:a16="http://schemas.microsoft.com/office/drawing/2014/main" id="{7A39039C-E826-4E1F-ACE0-48F19FFB9BDB}"/>
                </a:ext>
              </a:extLst>
            </p:cNvPr>
            <p:cNvGrpSpPr/>
            <p:nvPr/>
          </p:nvGrpSpPr>
          <p:grpSpPr>
            <a:xfrm rot="5400000">
              <a:off x="-386317" y="5394253"/>
              <a:ext cx="5585641" cy="1127051"/>
              <a:chOff x="8187070" y="4529470"/>
              <a:chExt cx="5585641" cy="1127051"/>
            </a:xfrm>
            <a:grpFill/>
          </p:grpSpPr>
          <p:grpSp>
            <p:nvGrpSpPr>
              <p:cNvPr id="214" name="Group 213">
                <a:extLst>
                  <a:ext uri="{FF2B5EF4-FFF2-40B4-BE49-F238E27FC236}">
                    <a16:creationId xmlns:a16="http://schemas.microsoft.com/office/drawing/2014/main" id="{DC810713-61ED-494E-8CB4-B1DBD90EA054}"/>
                  </a:ext>
                </a:extLst>
              </p:cNvPr>
              <p:cNvGrpSpPr/>
              <p:nvPr/>
            </p:nvGrpSpPr>
            <p:grpSpPr>
              <a:xfrm>
                <a:off x="8187070" y="4582632"/>
                <a:ext cx="3303181" cy="1073889"/>
                <a:chOff x="8187070" y="4582632"/>
                <a:chExt cx="3303181" cy="1073889"/>
              </a:xfrm>
              <a:grpFill/>
            </p:grpSpPr>
            <p:grpSp>
              <p:nvGrpSpPr>
                <p:cNvPr id="220" name="Group 219">
                  <a:extLst>
                    <a:ext uri="{FF2B5EF4-FFF2-40B4-BE49-F238E27FC236}">
                      <a16:creationId xmlns:a16="http://schemas.microsoft.com/office/drawing/2014/main" id="{3094F272-18AF-4981-BDBF-985785644A2B}"/>
                    </a:ext>
                  </a:extLst>
                </p:cNvPr>
                <p:cNvGrpSpPr/>
                <p:nvPr/>
              </p:nvGrpSpPr>
              <p:grpSpPr>
                <a:xfrm>
                  <a:off x="8187070" y="4635795"/>
                  <a:ext cx="1768548" cy="1020726"/>
                  <a:chOff x="8187070" y="4635795"/>
                  <a:chExt cx="1768548" cy="1020726"/>
                </a:xfrm>
                <a:grpFill/>
              </p:grpSpPr>
              <p:sp>
                <p:nvSpPr>
                  <p:cNvPr id="224" name="Block Arc 223">
                    <a:extLst>
                      <a:ext uri="{FF2B5EF4-FFF2-40B4-BE49-F238E27FC236}">
                        <a16:creationId xmlns:a16="http://schemas.microsoft.com/office/drawing/2014/main" id="{015C3952-D81B-4A51-9B8E-4961FD502C9B}"/>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25" name="Block Arc 224">
                    <a:extLst>
                      <a:ext uri="{FF2B5EF4-FFF2-40B4-BE49-F238E27FC236}">
                        <a16:creationId xmlns:a16="http://schemas.microsoft.com/office/drawing/2014/main" id="{608681C7-5373-4CB1-A3FD-CA0A57756DE4}"/>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21" name="Group 220">
                  <a:extLst>
                    <a:ext uri="{FF2B5EF4-FFF2-40B4-BE49-F238E27FC236}">
                      <a16:creationId xmlns:a16="http://schemas.microsoft.com/office/drawing/2014/main" id="{C2AF360B-F6F0-4948-A05C-B5DB77190825}"/>
                    </a:ext>
                  </a:extLst>
                </p:cNvPr>
                <p:cNvGrpSpPr/>
                <p:nvPr/>
              </p:nvGrpSpPr>
              <p:grpSpPr>
                <a:xfrm>
                  <a:off x="9721703" y="4582632"/>
                  <a:ext cx="1768548" cy="1020726"/>
                  <a:chOff x="8187070" y="4635795"/>
                  <a:chExt cx="1768548" cy="1020726"/>
                </a:xfrm>
                <a:grpFill/>
              </p:grpSpPr>
              <p:sp>
                <p:nvSpPr>
                  <p:cNvPr id="222" name="Block Arc 221">
                    <a:extLst>
                      <a:ext uri="{FF2B5EF4-FFF2-40B4-BE49-F238E27FC236}">
                        <a16:creationId xmlns:a16="http://schemas.microsoft.com/office/drawing/2014/main" id="{977CEE25-2E15-4CE2-BC8F-B09CEEC7E3D8}"/>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23" name="Block Arc 222">
                    <a:extLst>
                      <a:ext uri="{FF2B5EF4-FFF2-40B4-BE49-F238E27FC236}">
                        <a16:creationId xmlns:a16="http://schemas.microsoft.com/office/drawing/2014/main" id="{5834C660-82E5-438C-A543-9EED24C6E111}"/>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215" name="Group 214">
                <a:extLst>
                  <a:ext uri="{FF2B5EF4-FFF2-40B4-BE49-F238E27FC236}">
                    <a16:creationId xmlns:a16="http://schemas.microsoft.com/office/drawing/2014/main" id="{00245E05-30D2-416F-8BC3-7A088D036E58}"/>
                  </a:ext>
                </a:extLst>
              </p:cNvPr>
              <p:cNvGrpSpPr/>
              <p:nvPr/>
            </p:nvGrpSpPr>
            <p:grpSpPr>
              <a:xfrm>
                <a:off x="11259882" y="4529470"/>
                <a:ext cx="2512829" cy="1020726"/>
                <a:chOff x="8208335" y="4635795"/>
                <a:chExt cx="2512829" cy="1020726"/>
              </a:xfrm>
              <a:grpFill/>
            </p:grpSpPr>
            <p:grpSp>
              <p:nvGrpSpPr>
                <p:cNvPr id="216" name="Group 215">
                  <a:extLst>
                    <a:ext uri="{FF2B5EF4-FFF2-40B4-BE49-F238E27FC236}">
                      <a16:creationId xmlns:a16="http://schemas.microsoft.com/office/drawing/2014/main" id="{2B44E18F-0C9C-48E9-AC30-CF1C1CB06932}"/>
                    </a:ext>
                  </a:extLst>
                </p:cNvPr>
                <p:cNvGrpSpPr/>
                <p:nvPr/>
              </p:nvGrpSpPr>
              <p:grpSpPr>
                <a:xfrm>
                  <a:off x="8208335" y="4635795"/>
                  <a:ext cx="1747283" cy="1020726"/>
                  <a:chOff x="8208335" y="4635795"/>
                  <a:chExt cx="1747283" cy="1020726"/>
                </a:xfrm>
                <a:grpFill/>
              </p:grpSpPr>
              <p:sp>
                <p:nvSpPr>
                  <p:cNvPr id="218" name="Block Arc 217">
                    <a:extLst>
                      <a:ext uri="{FF2B5EF4-FFF2-40B4-BE49-F238E27FC236}">
                        <a16:creationId xmlns:a16="http://schemas.microsoft.com/office/drawing/2014/main" id="{75E3657E-9C2F-45B1-A1EA-52B43B53058B}"/>
                      </a:ext>
                    </a:extLst>
                  </p:cNvPr>
                  <p:cNvSpPr/>
                  <p:nvPr/>
                </p:nvSpPr>
                <p:spPr>
                  <a:xfrm>
                    <a:off x="8208335"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19" name="Block Arc 218">
                    <a:extLst>
                      <a:ext uri="{FF2B5EF4-FFF2-40B4-BE49-F238E27FC236}">
                        <a16:creationId xmlns:a16="http://schemas.microsoft.com/office/drawing/2014/main" id="{B0CDB8CA-7F84-4081-A118-C0D9E1DF1DDD}"/>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217" name="Block Arc 216">
                  <a:extLst>
                    <a:ext uri="{FF2B5EF4-FFF2-40B4-BE49-F238E27FC236}">
                      <a16:creationId xmlns:a16="http://schemas.microsoft.com/office/drawing/2014/main" id="{6E2FB469-351E-4ABE-B137-5D721200EF59}"/>
                    </a:ext>
                  </a:extLst>
                </p:cNvPr>
                <p:cNvSpPr/>
                <p:nvPr/>
              </p:nvSpPr>
              <p:spPr>
                <a:xfrm>
                  <a:off x="9721704" y="4688958"/>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213" name="Triangle 22">
              <a:extLst>
                <a:ext uri="{FF2B5EF4-FFF2-40B4-BE49-F238E27FC236}">
                  <a16:creationId xmlns:a16="http://schemas.microsoft.com/office/drawing/2014/main" id="{2DE6F18E-179F-451A-8FFC-8013E169A0DB}"/>
                </a:ext>
              </a:extLst>
            </p:cNvPr>
            <p:cNvSpPr/>
            <p:nvPr/>
          </p:nvSpPr>
          <p:spPr>
            <a:xfrm rot="10800000">
              <a:off x="2098160" y="8631790"/>
              <a:ext cx="765544" cy="425302"/>
            </a:xfrm>
            <a:prstGeom prst="triangle">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26" name="Group 225">
            <a:extLst>
              <a:ext uri="{FF2B5EF4-FFF2-40B4-BE49-F238E27FC236}">
                <a16:creationId xmlns:a16="http://schemas.microsoft.com/office/drawing/2014/main" id="{BA00B5D8-F5A9-4583-99C3-341B4D21403B}"/>
              </a:ext>
            </a:extLst>
          </p:cNvPr>
          <p:cNvGrpSpPr/>
          <p:nvPr/>
        </p:nvGrpSpPr>
        <p:grpSpPr>
          <a:xfrm flipH="1">
            <a:off x="9902959" y="9889875"/>
            <a:ext cx="354615" cy="1814023"/>
            <a:chOff x="1842978" y="3164958"/>
            <a:chExt cx="1127051" cy="5892134"/>
          </a:xfrm>
          <a:solidFill>
            <a:srgbClr val="00B050"/>
          </a:solidFill>
        </p:grpSpPr>
        <p:grpSp>
          <p:nvGrpSpPr>
            <p:cNvPr id="227" name="Group 226">
              <a:extLst>
                <a:ext uri="{FF2B5EF4-FFF2-40B4-BE49-F238E27FC236}">
                  <a16:creationId xmlns:a16="http://schemas.microsoft.com/office/drawing/2014/main" id="{55227429-82A8-4713-8AB6-BFC582192F00}"/>
                </a:ext>
              </a:extLst>
            </p:cNvPr>
            <p:cNvGrpSpPr/>
            <p:nvPr/>
          </p:nvGrpSpPr>
          <p:grpSpPr>
            <a:xfrm rot="5400000">
              <a:off x="-386317" y="5394253"/>
              <a:ext cx="5585641" cy="1127051"/>
              <a:chOff x="8187070" y="4529470"/>
              <a:chExt cx="5585641" cy="1127051"/>
            </a:xfrm>
            <a:grpFill/>
          </p:grpSpPr>
          <p:grpSp>
            <p:nvGrpSpPr>
              <p:cNvPr id="229" name="Group 228">
                <a:extLst>
                  <a:ext uri="{FF2B5EF4-FFF2-40B4-BE49-F238E27FC236}">
                    <a16:creationId xmlns:a16="http://schemas.microsoft.com/office/drawing/2014/main" id="{36058135-CABF-4553-9FE0-FA8FB33BF672}"/>
                  </a:ext>
                </a:extLst>
              </p:cNvPr>
              <p:cNvGrpSpPr/>
              <p:nvPr/>
            </p:nvGrpSpPr>
            <p:grpSpPr>
              <a:xfrm>
                <a:off x="8187070" y="4582632"/>
                <a:ext cx="3303181" cy="1073889"/>
                <a:chOff x="8187070" y="4582632"/>
                <a:chExt cx="3303181" cy="1073889"/>
              </a:xfrm>
              <a:grpFill/>
            </p:grpSpPr>
            <p:grpSp>
              <p:nvGrpSpPr>
                <p:cNvPr id="235" name="Group 234">
                  <a:extLst>
                    <a:ext uri="{FF2B5EF4-FFF2-40B4-BE49-F238E27FC236}">
                      <a16:creationId xmlns:a16="http://schemas.microsoft.com/office/drawing/2014/main" id="{7B323CFB-91C8-4F1F-BC00-35781FCB9D61}"/>
                    </a:ext>
                  </a:extLst>
                </p:cNvPr>
                <p:cNvGrpSpPr/>
                <p:nvPr/>
              </p:nvGrpSpPr>
              <p:grpSpPr>
                <a:xfrm>
                  <a:off x="8187070" y="4635795"/>
                  <a:ext cx="1768548" cy="1020726"/>
                  <a:chOff x="8187070" y="4635795"/>
                  <a:chExt cx="1768548" cy="1020726"/>
                </a:xfrm>
                <a:grpFill/>
              </p:grpSpPr>
              <p:sp>
                <p:nvSpPr>
                  <p:cNvPr id="239" name="Block Arc 238">
                    <a:extLst>
                      <a:ext uri="{FF2B5EF4-FFF2-40B4-BE49-F238E27FC236}">
                        <a16:creationId xmlns:a16="http://schemas.microsoft.com/office/drawing/2014/main" id="{7912D23B-AEE9-452D-BBF0-A8B1C2DA4684}"/>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40" name="Block Arc 239">
                    <a:extLst>
                      <a:ext uri="{FF2B5EF4-FFF2-40B4-BE49-F238E27FC236}">
                        <a16:creationId xmlns:a16="http://schemas.microsoft.com/office/drawing/2014/main" id="{0DAF614F-B46C-417A-A464-0F7C156E2957}"/>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36" name="Group 235">
                  <a:extLst>
                    <a:ext uri="{FF2B5EF4-FFF2-40B4-BE49-F238E27FC236}">
                      <a16:creationId xmlns:a16="http://schemas.microsoft.com/office/drawing/2014/main" id="{12FD6E06-2258-4E8C-90B3-C8160B355F25}"/>
                    </a:ext>
                  </a:extLst>
                </p:cNvPr>
                <p:cNvGrpSpPr/>
                <p:nvPr/>
              </p:nvGrpSpPr>
              <p:grpSpPr>
                <a:xfrm>
                  <a:off x="9721703" y="4582632"/>
                  <a:ext cx="1768548" cy="1020726"/>
                  <a:chOff x="8187070" y="4635795"/>
                  <a:chExt cx="1768548" cy="1020726"/>
                </a:xfrm>
                <a:grpFill/>
              </p:grpSpPr>
              <p:sp>
                <p:nvSpPr>
                  <p:cNvPr id="237" name="Block Arc 236">
                    <a:extLst>
                      <a:ext uri="{FF2B5EF4-FFF2-40B4-BE49-F238E27FC236}">
                        <a16:creationId xmlns:a16="http://schemas.microsoft.com/office/drawing/2014/main" id="{76FF09E3-C475-4F39-804C-940A969713B4}"/>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38" name="Block Arc 237">
                    <a:extLst>
                      <a:ext uri="{FF2B5EF4-FFF2-40B4-BE49-F238E27FC236}">
                        <a16:creationId xmlns:a16="http://schemas.microsoft.com/office/drawing/2014/main" id="{64D8FF37-D5FF-485D-9AB9-E0A85B5E02FE}"/>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230" name="Group 229">
                <a:extLst>
                  <a:ext uri="{FF2B5EF4-FFF2-40B4-BE49-F238E27FC236}">
                    <a16:creationId xmlns:a16="http://schemas.microsoft.com/office/drawing/2014/main" id="{6F8B63BA-941E-4EAC-B6C5-DDF0001F0D50}"/>
                  </a:ext>
                </a:extLst>
              </p:cNvPr>
              <p:cNvGrpSpPr/>
              <p:nvPr/>
            </p:nvGrpSpPr>
            <p:grpSpPr>
              <a:xfrm>
                <a:off x="11259882" y="4529470"/>
                <a:ext cx="2512829" cy="1020726"/>
                <a:chOff x="8208335" y="4635795"/>
                <a:chExt cx="2512829" cy="1020726"/>
              </a:xfrm>
              <a:grpFill/>
            </p:grpSpPr>
            <p:grpSp>
              <p:nvGrpSpPr>
                <p:cNvPr id="231" name="Group 230">
                  <a:extLst>
                    <a:ext uri="{FF2B5EF4-FFF2-40B4-BE49-F238E27FC236}">
                      <a16:creationId xmlns:a16="http://schemas.microsoft.com/office/drawing/2014/main" id="{35FD25B9-1E0A-42EA-A648-4EBC6B653D81}"/>
                    </a:ext>
                  </a:extLst>
                </p:cNvPr>
                <p:cNvGrpSpPr/>
                <p:nvPr/>
              </p:nvGrpSpPr>
              <p:grpSpPr>
                <a:xfrm>
                  <a:off x="8208335" y="4635795"/>
                  <a:ext cx="1747283" cy="1020726"/>
                  <a:chOff x="8208335" y="4635795"/>
                  <a:chExt cx="1747283" cy="1020726"/>
                </a:xfrm>
                <a:grpFill/>
              </p:grpSpPr>
              <p:sp>
                <p:nvSpPr>
                  <p:cNvPr id="233" name="Block Arc 232">
                    <a:extLst>
                      <a:ext uri="{FF2B5EF4-FFF2-40B4-BE49-F238E27FC236}">
                        <a16:creationId xmlns:a16="http://schemas.microsoft.com/office/drawing/2014/main" id="{ABC78CCB-F7DB-479F-BF73-C50684CEDC21}"/>
                      </a:ext>
                    </a:extLst>
                  </p:cNvPr>
                  <p:cNvSpPr/>
                  <p:nvPr/>
                </p:nvSpPr>
                <p:spPr>
                  <a:xfrm>
                    <a:off x="8208335"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34" name="Block Arc 233">
                    <a:extLst>
                      <a:ext uri="{FF2B5EF4-FFF2-40B4-BE49-F238E27FC236}">
                        <a16:creationId xmlns:a16="http://schemas.microsoft.com/office/drawing/2014/main" id="{72FF73BA-52F8-4E7A-8864-633DB470D897}"/>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232" name="Block Arc 231">
                  <a:extLst>
                    <a:ext uri="{FF2B5EF4-FFF2-40B4-BE49-F238E27FC236}">
                      <a16:creationId xmlns:a16="http://schemas.microsoft.com/office/drawing/2014/main" id="{5B6BC3E1-E1A3-4C03-8C92-688335911AF3}"/>
                    </a:ext>
                  </a:extLst>
                </p:cNvPr>
                <p:cNvSpPr/>
                <p:nvPr/>
              </p:nvSpPr>
              <p:spPr>
                <a:xfrm>
                  <a:off x="9721704" y="4688958"/>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228" name="Triangle 22">
              <a:extLst>
                <a:ext uri="{FF2B5EF4-FFF2-40B4-BE49-F238E27FC236}">
                  <a16:creationId xmlns:a16="http://schemas.microsoft.com/office/drawing/2014/main" id="{3BBA247A-9C57-4BB7-9341-FA61672D4E75}"/>
                </a:ext>
              </a:extLst>
            </p:cNvPr>
            <p:cNvSpPr/>
            <p:nvPr/>
          </p:nvSpPr>
          <p:spPr>
            <a:xfrm rot="10800000">
              <a:off x="2098160" y="8631790"/>
              <a:ext cx="765544" cy="425302"/>
            </a:xfrm>
            <a:prstGeom prst="triangle">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56" name="Group 255">
            <a:extLst>
              <a:ext uri="{FF2B5EF4-FFF2-40B4-BE49-F238E27FC236}">
                <a16:creationId xmlns:a16="http://schemas.microsoft.com/office/drawing/2014/main" id="{BF613C77-315B-6F4B-9BF5-DC390DCB9B25}"/>
              </a:ext>
            </a:extLst>
          </p:cNvPr>
          <p:cNvGrpSpPr/>
          <p:nvPr/>
        </p:nvGrpSpPr>
        <p:grpSpPr>
          <a:xfrm>
            <a:off x="2766114" y="3110942"/>
            <a:ext cx="590829" cy="3084023"/>
            <a:chOff x="1842978" y="3164958"/>
            <a:chExt cx="1127051" cy="5892134"/>
          </a:xfrm>
          <a:solidFill>
            <a:srgbClr val="FF0000"/>
          </a:solidFill>
        </p:grpSpPr>
        <p:grpSp>
          <p:nvGrpSpPr>
            <p:cNvPr id="257" name="Group 256">
              <a:extLst>
                <a:ext uri="{FF2B5EF4-FFF2-40B4-BE49-F238E27FC236}">
                  <a16:creationId xmlns:a16="http://schemas.microsoft.com/office/drawing/2014/main" id="{93CF2E90-9020-024C-B0DA-873E79537B02}"/>
                </a:ext>
              </a:extLst>
            </p:cNvPr>
            <p:cNvGrpSpPr/>
            <p:nvPr/>
          </p:nvGrpSpPr>
          <p:grpSpPr>
            <a:xfrm rot="5400000">
              <a:off x="-386317" y="5394253"/>
              <a:ext cx="5585641" cy="1127051"/>
              <a:chOff x="8187070" y="4529470"/>
              <a:chExt cx="5585641" cy="1127051"/>
            </a:xfrm>
            <a:grpFill/>
          </p:grpSpPr>
          <p:grpSp>
            <p:nvGrpSpPr>
              <p:cNvPr id="259" name="Group 258">
                <a:extLst>
                  <a:ext uri="{FF2B5EF4-FFF2-40B4-BE49-F238E27FC236}">
                    <a16:creationId xmlns:a16="http://schemas.microsoft.com/office/drawing/2014/main" id="{E264EF29-286D-C149-B1E1-446E87977E40}"/>
                  </a:ext>
                </a:extLst>
              </p:cNvPr>
              <p:cNvGrpSpPr/>
              <p:nvPr/>
            </p:nvGrpSpPr>
            <p:grpSpPr>
              <a:xfrm>
                <a:off x="8187070" y="4582632"/>
                <a:ext cx="3303181" cy="1073889"/>
                <a:chOff x="8187070" y="4582632"/>
                <a:chExt cx="3303181" cy="1073889"/>
              </a:xfrm>
              <a:grpFill/>
            </p:grpSpPr>
            <p:grpSp>
              <p:nvGrpSpPr>
                <p:cNvPr id="265" name="Group 264">
                  <a:extLst>
                    <a:ext uri="{FF2B5EF4-FFF2-40B4-BE49-F238E27FC236}">
                      <a16:creationId xmlns:a16="http://schemas.microsoft.com/office/drawing/2014/main" id="{D142B094-987E-D146-B091-74F63763037A}"/>
                    </a:ext>
                  </a:extLst>
                </p:cNvPr>
                <p:cNvGrpSpPr/>
                <p:nvPr/>
              </p:nvGrpSpPr>
              <p:grpSpPr>
                <a:xfrm>
                  <a:off x="8187070" y="4635795"/>
                  <a:ext cx="1768548" cy="1020726"/>
                  <a:chOff x="8187070" y="4635795"/>
                  <a:chExt cx="1768548" cy="1020726"/>
                </a:xfrm>
                <a:grpFill/>
              </p:grpSpPr>
              <p:sp>
                <p:nvSpPr>
                  <p:cNvPr id="269" name="Block Arc 268">
                    <a:extLst>
                      <a:ext uri="{FF2B5EF4-FFF2-40B4-BE49-F238E27FC236}">
                        <a16:creationId xmlns:a16="http://schemas.microsoft.com/office/drawing/2014/main" id="{AAF333B6-BF9E-674E-A1CD-6EDB435B9107}"/>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70" name="Block Arc 269">
                    <a:extLst>
                      <a:ext uri="{FF2B5EF4-FFF2-40B4-BE49-F238E27FC236}">
                        <a16:creationId xmlns:a16="http://schemas.microsoft.com/office/drawing/2014/main" id="{CC0D5D61-2AD5-4748-9251-D299BC8B95C0}"/>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66" name="Group 265">
                  <a:extLst>
                    <a:ext uri="{FF2B5EF4-FFF2-40B4-BE49-F238E27FC236}">
                      <a16:creationId xmlns:a16="http://schemas.microsoft.com/office/drawing/2014/main" id="{EE081DCF-6FCE-AC46-A893-D9EE9465FC54}"/>
                    </a:ext>
                  </a:extLst>
                </p:cNvPr>
                <p:cNvGrpSpPr/>
                <p:nvPr/>
              </p:nvGrpSpPr>
              <p:grpSpPr>
                <a:xfrm>
                  <a:off x="9721703" y="4582632"/>
                  <a:ext cx="1768548" cy="1020726"/>
                  <a:chOff x="8187070" y="4635795"/>
                  <a:chExt cx="1768548" cy="1020726"/>
                </a:xfrm>
                <a:grpFill/>
              </p:grpSpPr>
              <p:sp>
                <p:nvSpPr>
                  <p:cNvPr id="267" name="Block Arc 266">
                    <a:extLst>
                      <a:ext uri="{FF2B5EF4-FFF2-40B4-BE49-F238E27FC236}">
                        <a16:creationId xmlns:a16="http://schemas.microsoft.com/office/drawing/2014/main" id="{165F5336-5633-C140-8EEF-85080882A8FB}"/>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68" name="Block Arc 267">
                    <a:extLst>
                      <a:ext uri="{FF2B5EF4-FFF2-40B4-BE49-F238E27FC236}">
                        <a16:creationId xmlns:a16="http://schemas.microsoft.com/office/drawing/2014/main" id="{CFCB4D3D-BD5C-FC40-9B1E-4D472BA4FB9E}"/>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260" name="Group 259">
                <a:extLst>
                  <a:ext uri="{FF2B5EF4-FFF2-40B4-BE49-F238E27FC236}">
                    <a16:creationId xmlns:a16="http://schemas.microsoft.com/office/drawing/2014/main" id="{9006A5D4-9E79-794F-9490-2B7C4689C47A}"/>
                  </a:ext>
                </a:extLst>
              </p:cNvPr>
              <p:cNvGrpSpPr/>
              <p:nvPr/>
            </p:nvGrpSpPr>
            <p:grpSpPr>
              <a:xfrm>
                <a:off x="11259882" y="4529470"/>
                <a:ext cx="2512829" cy="1020726"/>
                <a:chOff x="8208335" y="4635795"/>
                <a:chExt cx="2512829" cy="1020726"/>
              </a:xfrm>
              <a:grpFill/>
            </p:grpSpPr>
            <p:grpSp>
              <p:nvGrpSpPr>
                <p:cNvPr id="261" name="Group 260">
                  <a:extLst>
                    <a:ext uri="{FF2B5EF4-FFF2-40B4-BE49-F238E27FC236}">
                      <a16:creationId xmlns:a16="http://schemas.microsoft.com/office/drawing/2014/main" id="{73407276-C20B-C949-A3FD-57C86F50DEEB}"/>
                    </a:ext>
                  </a:extLst>
                </p:cNvPr>
                <p:cNvGrpSpPr/>
                <p:nvPr/>
              </p:nvGrpSpPr>
              <p:grpSpPr>
                <a:xfrm>
                  <a:off x="8208335" y="4635795"/>
                  <a:ext cx="1747283" cy="1020726"/>
                  <a:chOff x="8208335" y="4635795"/>
                  <a:chExt cx="1747283" cy="1020726"/>
                </a:xfrm>
                <a:grpFill/>
              </p:grpSpPr>
              <p:sp>
                <p:nvSpPr>
                  <p:cNvPr id="263" name="Block Arc 262">
                    <a:extLst>
                      <a:ext uri="{FF2B5EF4-FFF2-40B4-BE49-F238E27FC236}">
                        <a16:creationId xmlns:a16="http://schemas.microsoft.com/office/drawing/2014/main" id="{8BFC826F-83A7-4E46-8E40-36ADE4F89DA0}"/>
                      </a:ext>
                    </a:extLst>
                  </p:cNvPr>
                  <p:cNvSpPr/>
                  <p:nvPr/>
                </p:nvSpPr>
                <p:spPr>
                  <a:xfrm>
                    <a:off x="8208335"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64" name="Block Arc 263">
                    <a:extLst>
                      <a:ext uri="{FF2B5EF4-FFF2-40B4-BE49-F238E27FC236}">
                        <a16:creationId xmlns:a16="http://schemas.microsoft.com/office/drawing/2014/main" id="{F1C007C6-C321-D643-8A51-2FCCC243A1AB}"/>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262" name="Block Arc 261">
                  <a:extLst>
                    <a:ext uri="{FF2B5EF4-FFF2-40B4-BE49-F238E27FC236}">
                      <a16:creationId xmlns:a16="http://schemas.microsoft.com/office/drawing/2014/main" id="{2C8CF1AA-B456-3649-AE0F-4122AD501105}"/>
                    </a:ext>
                  </a:extLst>
                </p:cNvPr>
                <p:cNvSpPr/>
                <p:nvPr/>
              </p:nvSpPr>
              <p:spPr>
                <a:xfrm>
                  <a:off x="9721704" y="4688958"/>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258" name="Triangle 22">
              <a:extLst>
                <a:ext uri="{FF2B5EF4-FFF2-40B4-BE49-F238E27FC236}">
                  <a16:creationId xmlns:a16="http://schemas.microsoft.com/office/drawing/2014/main" id="{D083D974-22AE-D44E-B1BF-5C3A68847709}"/>
                </a:ext>
              </a:extLst>
            </p:cNvPr>
            <p:cNvSpPr/>
            <p:nvPr/>
          </p:nvSpPr>
          <p:spPr>
            <a:xfrm rot="10800000">
              <a:off x="2098160" y="8631790"/>
              <a:ext cx="765544" cy="425302"/>
            </a:xfrm>
            <a:prstGeom prst="triangle">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71" name="Group 270">
            <a:extLst>
              <a:ext uri="{FF2B5EF4-FFF2-40B4-BE49-F238E27FC236}">
                <a16:creationId xmlns:a16="http://schemas.microsoft.com/office/drawing/2014/main" id="{5C28E6BD-0B85-5B49-8F49-CCA8C238F945}"/>
              </a:ext>
            </a:extLst>
          </p:cNvPr>
          <p:cNvGrpSpPr/>
          <p:nvPr/>
        </p:nvGrpSpPr>
        <p:grpSpPr>
          <a:xfrm>
            <a:off x="6256279" y="6586234"/>
            <a:ext cx="590829" cy="3084023"/>
            <a:chOff x="1842978" y="3164958"/>
            <a:chExt cx="1127051" cy="5892134"/>
          </a:xfrm>
          <a:solidFill>
            <a:srgbClr val="FF0000"/>
          </a:solidFill>
        </p:grpSpPr>
        <p:grpSp>
          <p:nvGrpSpPr>
            <p:cNvPr id="272" name="Group 271">
              <a:extLst>
                <a:ext uri="{FF2B5EF4-FFF2-40B4-BE49-F238E27FC236}">
                  <a16:creationId xmlns:a16="http://schemas.microsoft.com/office/drawing/2014/main" id="{98511D81-11DE-4A47-9963-41880A2D8AD8}"/>
                </a:ext>
              </a:extLst>
            </p:cNvPr>
            <p:cNvGrpSpPr/>
            <p:nvPr/>
          </p:nvGrpSpPr>
          <p:grpSpPr>
            <a:xfrm rot="5400000">
              <a:off x="-386317" y="5394253"/>
              <a:ext cx="5585641" cy="1127051"/>
              <a:chOff x="8187070" y="4529470"/>
              <a:chExt cx="5585641" cy="1127051"/>
            </a:xfrm>
            <a:grpFill/>
          </p:grpSpPr>
          <p:grpSp>
            <p:nvGrpSpPr>
              <p:cNvPr id="274" name="Group 273">
                <a:extLst>
                  <a:ext uri="{FF2B5EF4-FFF2-40B4-BE49-F238E27FC236}">
                    <a16:creationId xmlns:a16="http://schemas.microsoft.com/office/drawing/2014/main" id="{BAC00740-8DA3-F946-B9A9-369279754668}"/>
                  </a:ext>
                </a:extLst>
              </p:cNvPr>
              <p:cNvGrpSpPr/>
              <p:nvPr/>
            </p:nvGrpSpPr>
            <p:grpSpPr>
              <a:xfrm>
                <a:off x="8187070" y="4582632"/>
                <a:ext cx="3303181" cy="1073889"/>
                <a:chOff x="8187070" y="4582632"/>
                <a:chExt cx="3303181" cy="1073889"/>
              </a:xfrm>
              <a:grpFill/>
            </p:grpSpPr>
            <p:grpSp>
              <p:nvGrpSpPr>
                <p:cNvPr id="280" name="Group 279">
                  <a:extLst>
                    <a:ext uri="{FF2B5EF4-FFF2-40B4-BE49-F238E27FC236}">
                      <a16:creationId xmlns:a16="http://schemas.microsoft.com/office/drawing/2014/main" id="{F2E7DB9F-FC4E-9D4C-B269-A1E667CC25F7}"/>
                    </a:ext>
                  </a:extLst>
                </p:cNvPr>
                <p:cNvGrpSpPr/>
                <p:nvPr/>
              </p:nvGrpSpPr>
              <p:grpSpPr>
                <a:xfrm>
                  <a:off x="8187070" y="4635795"/>
                  <a:ext cx="1768548" cy="1020726"/>
                  <a:chOff x="8187070" y="4635795"/>
                  <a:chExt cx="1768548" cy="1020726"/>
                </a:xfrm>
                <a:grpFill/>
              </p:grpSpPr>
              <p:sp>
                <p:nvSpPr>
                  <p:cNvPr id="284" name="Block Arc 283">
                    <a:extLst>
                      <a:ext uri="{FF2B5EF4-FFF2-40B4-BE49-F238E27FC236}">
                        <a16:creationId xmlns:a16="http://schemas.microsoft.com/office/drawing/2014/main" id="{9C0DE18E-C5D6-8F4E-8136-BC7A041D5579}"/>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85" name="Block Arc 284">
                    <a:extLst>
                      <a:ext uri="{FF2B5EF4-FFF2-40B4-BE49-F238E27FC236}">
                        <a16:creationId xmlns:a16="http://schemas.microsoft.com/office/drawing/2014/main" id="{CB49219F-5B35-684D-96CB-B7A7181C022D}"/>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81" name="Group 280">
                  <a:extLst>
                    <a:ext uri="{FF2B5EF4-FFF2-40B4-BE49-F238E27FC236}">
                      <a16:creationId xmlns:a16="http://schemas.microsoft.com/office/drawing/2014/main" id="{2A198614-8407-134E-8D8B-F1F613C2128F}"/>
                    </a:ext>
                  </a:extLst>
                </p:cNvPr>
                <p:cNvGrpSpPr/>
                <p:nvPr/>
              </p:nvGrpSpPr>
              <p:grpSpPr>
                <a:xfrm>
                  <a:off x="9721703" y="4582632"/>
                  <a:ext cx="1768548" cy="1020726"/>
                  <a:chOff x="8187070" y="4635795"/>
                  <a:chExt cx="1768548" cy="1020726"/>
                </a:xfrm>
                <a:grpFill/>
              </p:grpSpPr>
              <p:sp>
                <p:nvSpPr>
                  <p:cNvPr id="282" name="Block Arc 281">
                    <a:extLst>
                      <a:ext uri="{FF2B5EF4-FFF2-40B4-BE49-F238E27FC236}">
                        <a16:creationId xmlns:a16="http://schemas.microsoft.com/office/drawing/2014/main" id="{AF0F35C9-CFF0-9B4B-8727-E518F0EDC2C2}"/>
                      </a:ext>
                    </a:extLst>
                  </p:cNvPr>
                  <p:cNvSpPr/>
                  <p:nvPr/>
                </p:nvSpPr>
                <p:spPr>
                  <a:xfrm>
                    <a:off x="8187070"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83" name="Block Arc 282">
                    <a:extLst>
                      <a:ext uri="{FF2B5EF4-FFF2-40B4-BE49-F238E27FC236}">
                        <a16:creationId xmlns:a16="http://schemas.microsoft.com/office/drawing/2014/main" id="{DF4E64E1-F376-1947-8CBA-E93E6FF6F37B}"/>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275" name="Group 274">
                <a:extLst>
                  <a:ext uri="{FF2B5EF4-FFF2-40B4-BE49-F238E27FC236}">
                    <a16:creationId xmlns:a16="http://schemas.microsoft.com/office/drawing/2014/main" id="{D670A58C-F882-8E45-A4BF-76969806E849}"/>
                  </a:ext>
                </a:extLst>
              </p:cNvPr>
              <p:cNvGrpSpPr/>
              <p:nvPr/>
            </p:nvGrpSpPr>
            <p:grpSpPr>
              <a:xfrm>
                <a:off x="11259882" y="4529470"/>
                <a:ext cx="2512829" cy="1020726"/>
                <a:chOff x="8208335" y="4635795"/>
                <a:chExt cx="2512829" cy="1020726"/>
              </a:xfrm>
              <a:grpFill/>
            </p:grpSpPr>
            <p:grpSp>
              <p:nvGrpSpPr>
                <p:cNvPr id="276" name="Group 275">
                  <a:extLst>
                    <a:ext uri="{FF2B5EF4-FFF2-40B4-BE49-F238E27FC236}">
                      <a16:creationId xmlns:a16="http://schemas.microsoft.com/office/drawing/2014/main" id="{D031BBCC-0BB2-5B4E-A5B5-C8E3B50DDB06}"/>
                    </a:ext>
                  </a:extLst>
                </p:cNvPr>
                <p:cNvGrpSpPr/>
                <p:nvPr/>
              </p:nvGrpSpPr>
              <p:grpSpPr>
                <a:xfrm>
                  <a:off x="8208335" y="4635795"/>
                  <a:ext cx="1747283" cy="1020726"/>
                  <a:chOff x="8208335" y="4635795"/>
                  <a:chExt cx="1747283" cy="1020726"/>
                </a:xfrm>
                <a:grpFill/>
              </p:grpSpPr>
              <p:sp>
                <p:nvSpPr>
                  <p:cNvPr id="278" name="Block Arc 277">
                    <a:extLst>
                      <a:ext uri="{FF2B5EF4-FFF2-40B4-BE49-F238E27FC236}">
                        <a16:creationId xmlns:a16="http://schemas.microsoft.com/office/drawing/2014/main" id="{ECA97B3E-1183-F942-B36F-4D9629E09C4E}"/>
                      </a:ext>
                    </a:extLst>
                  </p:cNvPr>
                  <p:cNvSpPr/>
                  <p:nvPr/>
                </p:nvSpPr>
                <p:spPr>
                  <a:xfrm>
                    <a:off x="8208335" y="4742121"/>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79" name="Block Arc 278">
                    <a:extLst>
                      <a:ext uri="{FF2B5EF4-FFF2-40B4-BE49-F238E27FC236}">
                        <a16:creationId xmlns:a16="http://schemas.microsoft.com/office/drawing/2014/main" id="{5066A8CB-8C50-D04A-A9ED-7FC9C3D45ED5}"/>
                      </a:ext>
                    </a:extLst>
                  </p:cNvPr>
                  <p:cNvSpPr/>
                  <p:nvPr/>
                </p:nvSpPr>
                <p:spPr>
                  <a:xfrm rot="10800000">
                    <a:off x="8956158" y="4635795"/>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277" name="Block Arc 276">
                  <a:extLst>
                    <a:ext uri="{FF2B5EF4-FFF2-40B4-BE49-F238E27FC236}">
                      <a16:creationId xmlns:a16="http://schemas.microsoft.com/office/drawing/2014/main" id="{FE12F222-45A5-0F49-955A-D7D91E054E45}"/>
                    </a:ext>
                  </a:extLst>
                </p:cNvPr>
                <p:cNvSpPr/>
                <p:nvPr/>
              </p:nvSpPr>
              <p:spPr>
                <a:xfrm>
                  <a:off x="9721704" y="4688958"/>
                  <a:ext cx="999460" cy="914400"/>
                </a:xfrm>
                <a:prstGeom prst="blockArc">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273" name="Triangle 22">
              <a:extLst>
                <a:ext uri="{FF2B5EF4-FFF2-40B4-BE49-F238E27FC236}">
                  <a16:creationId xmlns:a16="http://schemas.microsoft.com/office/drawing/2014/main" id="{B68F9D5C-EF0F-0F4A-8D30-F7E1F9A8AF5D}"/>
                </a:ext>
              </a:extLst>
            </p:cNvPr>
            <p:cNvSpPr/>
            <p:nvPr/>
          </p:nvSpPr>
          <p:spPr>
            <a:xfrm rot="10800000">
              <a:off x="2098160" y="8631790"/>
              <a:ext cx="765544" cy="425302"/>
            </a:xfrm>
            <a:prstGeom prst="triangle">
              <a:avLst/>
            </a:prstGeom>
            <a:gr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Tree>
    <p:extLst>
      <p:ext uri="{BB962C8B-B14F-4D97-AF65-F5344CB8AC3E}">
        <p14:creationId xmlns:p14="http://schemas.microsoft.com/office/powerpoint/2010/main" val="1225501476"/>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AC1EDC-3257-4F06-A436-1584A5BD3B76}"/>
              </a:ext>
            </a:extLst>
          </p:cNvPr>
          <p:cNvSpPr>
            <a:spLocks noGrp="1"/>
          </p:cNvSpPr>
          <p:nvPr>
            <p:ph type="title"/>
          </p:nvPr>
        </p:nvSpPr>
        <p:spPr/>
        <p:txBody>
          <a:bodyPr vert="horz" lIns="0" tIns="0" rIns="0" bIns="0" anchor="t"/>
          <a:lstStyle/>
          <a:p>
            <a:r>
              <a:rPr lang="en-US"/>
              <a:t>Parallelism and Concurrency are Opposites</a:t>
            </a:r>
          </a:p>
        </p:txBody>
      </p:sp>
      <p:sp>
        <p:nvSpPr>
          <p:cNvPr id="9" name="Shape 41">
            <a:extLst>
              <a:ext uri="{FF2B5EF4-FFF2-40B4-BE49-F238E27FC236}">
                <a16:creationId xmlns:a16="http://schemas.microsoft.com/office/drawing/2014/main" id="{03718F40-90F6-4C35-99CA-B335992E4FC5}"/>
              </a:ext>
            </a:extLst>
          </p:cNvPr>
          <p:cNvSpPr>
            <a:spLocks noChangeArrowheads="1"/>
          </p:cNvSpPr>
          <p:nvPr/>
        </p:nvSpPr>
        <p:spPr bwMode="auto">
          <a:xfrm>
            <a:off x="1525588" y="4495800"/>
            <a:ext cx="21332825" cy="7723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nchor="t"/>
          <a:lstStyle>
            <a:lvl1pPr algn="ctr" defTabSz="641350">
              <a:lnSpc>
                <a:spcPct val="110000"/>
              </a:lnSpc>
              <a:defRPr sz="9000">
                <a:solidFill>
                  <a:srgbClr val="7D8490"/>
                </a:solidFill>
                <a:latin typeface="Vista Sans OT Medium" pitchFamily="2" charset="0"/>
                <a:cs typeface="Vista Sans OT Medium" pitchFamily="2" charset="0"/>
                <a:sym typeface="Vista Sans OT Medium" pitchFamily="2" charset="0"/>
              </a:defRPr>
            </a:lvl1pPr>
            <a:lvl2pPr marL="742950" indent="-285750" algn="ctr" defTabSz="641350">
              <a:lnSpc>
                <a:spcPct val="110000"/>
              </a:lnSpc>
              <a:defRPr sz="9000">
                <a:solidFill>
                  <a:srgbClr val="7D8490"/>
                </a:solidFill>
                <a:latin typeface="Vista Sans OT Medium" pitchFamily="2" charset="0"/>
                <a:cs typeface="Vista Sans OT Medium" pitchFamily="2" charset="0"/>
                <a:sym typeface="Vista Sans OT Medium" pitchFamily="2" charset="0"/>
              </a:defRPr>
            </a:lvl2pPr>
            <a:lvl3pPr marL="1143000" indent="-228600" algn="ctr" defTabSz="641350">
              <a:lnSpc>
                <a:spcPct val="110000"/>
              </a:lnSpc>
              <a:defRPr sz="9000">
                <a:solidFill>
                  <a:srgbClr val="7D8490"/>
                </a:solidFill>
                <a:latin typeface="Vista Sans OT Medium" pitchFamily="2" charset="0"/>
                <a:cs typeface="Vista Sans OT Medium" pitchFamily="2" charset="0"/>
                <a:sym typeface="Vista Sans OT Medium" pitchFamily="2" charset="0"/>
              </a:defRPr>
            </a:lvl3pPr>
            <a:lvl4pPr marL="1600200" indent="-228600" algn="ctr" defTabSz="641350">
              <a:lnSpc>
                <a:spcPct val="110000"/>
              </a:lnSpc>
              <a:defRPr sz="9000">
                <a:solidFill>
                  <a:srgbClr val="7D8490"/>
                </a:solidFill>
                <a:latin typeface="Vista Sans OT Medium" pitchFamily="2" charset="0"/>
                <a:cs typeface="Vista Sans OT Medium" pitchFamily="2" charset="0"/>
                <a:sym typeface="Vista Sans OT Medium" pitchFamily="2" charset="0"/>
              </a:defRPr>
            </a:lvl4pPr>
            <a:lvl5pPr marL="2057400" indent="-228600" algn="ctr" defTabSz="641350">
              <a:lnSpc>
                <a:spcPct val="110000"/>
              </a:lnSpc>
              <a:defRPr sz="9000">
                <a:solidFill>
                  <a:srgbClr val="7D8490"/>
                </a:solidFill>
                <a:latin typeface="Vista Sans OT Medium" pitchFamily="2" charset="0"/>
                <a:cs typeface="Vista Sans OT Medium" pitchFamily="2" charset="0"/>
                <a:sym typeface="Vista Sans OT Medium" pitchFamily="2" charset="0"/>
              </a:defRPr>
            </a:lvl5pPr>
            <a:lvl6pPr marL="2514600" indent="-228600" algn="ctr" defTabSz="64135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6pPr>
            <a:lvl7pPr marL="2971800" indent="-228600" algn="ctr" defTabSz="64135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7pPr>
            <a:lvl8pPr marL="3429000" indent="-228600" algn="ctr" defTabSz="64135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8pPr>
            <a:lvl9pPr marL="3886200" indent="-228600" algn="ctr" defTabSz="64135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9pPr>
          </a:lstStyle>
          <a:p>
            <a:pPr algn="l">
              <a:lnSpc>
                <a:spcPct val="120000"/>
              </a:lnSpc>
            </a:pPr>
            <a:endParaRPr lang="en-US" altLang="en-US" sz="5000">
              <a:solidFill>
                <a:srgbClr val="FFFFFF"/>
              </a:solidFill>
              <a:latin typeface="Menlo"/>
            </a:endParaRPr>
          </a:p>
        </p:txBody>
      </p:sp>
      <p:sp>
        <p:nvSpPr>
          <p:cNvPr id="4" name="TextBox 3">
            <a:extLst>
              <a:ext uri="{FF2B5EF4-FFF2-40B4-BE49-F238E27FC236}">
                <a16:creationId xmlns:a16="http://schemas.microsoft.com/office/drawing/2014/main" id="{F4DBF947-3CBD-4520-A907-9278F1D3F288}"/>
              </a:ext>
            </a:extLst>
          </p:cNvPr>
          <p:cNvSpPr txBox="1"/>
          <p:nvPr/>
        </p:nvSpPr>
        <p:spPr>
          <a:xfrm>
            <a:off x="457200" y="5238705"/>
            <a:ext cx="5341336" cy="3453253"/>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fromWordArt="0" anchor="ctr" anchorCtr="0" forceAA="0" compatLnSpc="1">
            <a:prstTxWarp prst="textNoShape">
              <a:avLst/>
            </a:prstTxWarp>
            <a:spAutoFit/>
          </a:bodyPr>
          <a:lstStyle/>
          <a:p>
            <a:pPr algn="ctr"/>
            <a:r>
              <a:rPr lang="en-US" sz="4400">
                <a:latin typeface="Vista Sans OT Medium"/>
                <a:sym typeface="Vista Sans OT Medium"/>
              </a:rPr>
              <a:t>Less freedom for the scheduler (usually because of missing information)</a:t>
            </a:r>
            <a:endParaRPr lang="en-US">
              <a:sym typeface="Vista Sans OT Medium"/>
            </a:endParaRPr>
          </a:p>
          <a:p>
            <a:pPr algn="ctr">
              <a:lnSpc>
                <a:spcPct val="110000"/>
              </a:lnSpc>
              <a:spcBef>
                <a:spcPts val="0"/>
              </a:spcBef>
              <a:spcAft>
                <a:spcPts val="0"/>
              </a:spcAft>
            </a:pPr>
            <a:endParaRPr lang="en-US" sz="4400" b="0" i="0" u="none" strike="noStrike" cap="none" spc="0" normalizeH="0" baseline="0">
              <a:ln>
                <a:noFill/>
              </a:ln>
              <a:solidFill>
                <a:srgbClr val="7D8490"/>
              </a:solidFill>
              <a:effectLst/>
              <a:uFillTx/>
              <a:latin typeface="Vista Sans OT Medium"/>
              <a:ea typeface="Vista Sans OT Medium"/>
              <a:cs typeface="Vista Sans OT Medium"/>
            </a:endParaRPr>
          </a:p>
        </p:txBody>
      </p:sp>
      <p:sp>
        <p:nvSpPr>
          <p:cNvPr id="7" name="TextBox 6">
            <a:extLst>
              <a:ext uri="{FF2B5EF4-FFF2-40B4-BE49-F238E27FC236}">
                <a16:creationId xmlns:a16="http://schemas.microsoft.com/office/drawing/2014/main" id="{F4D3B2D1-A663-4DF9-9D7F-F0EBBCBE8C1F}"/>
              </a:ext>
            </a:extLst>
          </p:cNvPr>
          <p:cNvSpPr txBox="1"/>
          <p:nvPr/>
        </p:nvSpPr>
        <p:spPr>
          <a:xfrm>
            <a:off x="18680451" y="5612309"/>
            <a:ext cx="5246350" cy="270843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fromWordArt="0" anchor="ctr" anchorCtr="0" forceAA="0" compatLnSpc="1">
            <a:prstTxWarp prst="textNoShape">
              <a:avLst/>
            </a:prstTxWarp>
            <a:spAutoFit/>
          </a:bodyPr>
          <a:lstStyle/>
          <a:p>
            <a:pPr algn="ctr"/>
            <a:r>
              <a:rPr lang="en-US" sz="4400">
                <a:latin typeface="Vista Sans OT Medium"/>
                <a:ea typeface="Vista Sans OT Medium"/>
                <a:cs typeface="Vista Sans OT Medium"/>
                <a:sym typeface="Vista Sans OT Medium"/>
              </a:rPr>
              <a:t>More information provided to the scheduler (thus more freedom)</a:t>
            </a:r>
            <a:endParaRPr lang="en-US">
              <a:sym typeface="Vista Sans OT Medium"/>
            </a:endParaRPr>
          </a:p>
        </p:txBody>
      </p:sp>
      <p:sp>
        <p:nvSpPr>
          <p:cNvPr id="10" name="Arrow: Left-Right 9">
            <a:extLst>
              <a:ext uri="{FF2B5EF4-FFF2-40B4-BE49-F238E27FC236}">
                <a16:creationId xmlns:a16="http://schemas.microsoft.com/office/drawing/2014/main" id="{99D44F0A-4680-4753-B1D6-C5BF4D7CBE29}"/>
              </a:ext>
            </a:extLst>
          </p:cNvPr>
          <p:cNvSpPr/>
          <p:nvPr/>
        </p:nvSpPr>
        <p:spPr>
          <a:xfrm>
            <a:off x="6056374" y="6726336"/>
            <a:ext cx="12411690" cy="484631"/>
          </a:xfrm>
          <a:prstGeom prst="leftRightArrow">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nvGrpSpPr>
          <p:cNvPr id="13" name="Group 12"/>
          <p:cNvGrpSpPr/>
          <p:nvPr/>
        </p:nvGrpSpPr>
        <p:grpSpPr>
          <a:xfrm>
            <a:off x="3956563" y="7444430"/>
            <a:ext cx="5334000" cy="2784401"/>
            <a:chOff x="3956563" y="7444430"/>
            <a:chExt cx="5334000" cy="2784401"/>
          </a:xfrm>
        </p:grpSpPr>
        <p:sp>
          <p:nvSpPr>
            <p:cNvPr id="14" name="TextBox 13">
              <a:extLst>
                <a:ext uri="{FF2B5EF4-FFF2-40B4-BE49-F238E27FC236}">
                  <a16:creationId xmlns:a16="http://schemas.microsoft.com/office/drawing/2014/main" id="{F3E3C917-2C38-46E1-B707-3FB9962972E1}"/>
                </a:ext>
              </a:extLst>
            </p:cNvPr>
            <p:cNvSpPr txBox="1"/>
            <p:nvPr/>
          </p:nvSpPr>
          <p:spPr>
            <a:xfrm>
              <a:off x="3956563" y="9010036"/>
              <a:ext cx="5334000" cy="121879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fromWordArt="0" anchor="ctr" anchorCtr="0" forceAA="0" compatLnSpc="1">
              <a:prstTxWarp prst="textNoShape">
                <a:avLst/>
              </a:prstTxWarp>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7200">
                  <a:latin typeface="Vista Sans OT Medium"/>
                  <a:ea typeface="Vista Sans OT Medium"/>
                  <a:cs typeface="Vista Sans OT Medium"/>
                  <a:sym typeface="Vista Sans OT Medium"/>
                </a:rPr>
                <a:t>Concurrency</a:t>
              </a:r>
              <a:endParaRPr lang="en-US" sz="7200" b="0" i="0" u="none" strike="noStrike" cap="none" spc="0" normalizeH="0" baseline="0">
                <a:ln>
                  <a:noFill/>
                </a:ln>
                <a:solidFill>
                  <a:srgbClr val="7D8490"/>
                </a:solidFill>
                <a:effectLst/>
                <a:uFillTx/>
                <a:latin typeface="Vista Sans OT Medium"/>
                <a:ea typeface="Vista Sans OT Medium"/>
                <a:cs typeface="Vista Sans OT Medium"/>
              </a:endParaRPr>
            </a:p>
          </p:txBody>
        </p:sp>
        <p:sp>
          <p:nvSpPr>
            <p:cNvPr id="18" name="Arrow: Up 7">
              <a:extLst>
                <a:ext uri="{FF2B5EF4-FFF2-40B4-BE49-F238E27FC236}">
                  <a16:creationId xmlns:a16="http://schemas.microsoft.com/office/drawing/2014/main" id="{55EA87A4-502E-4B4E-8963-FC220A3F6F11}"/>
                </a:ext>
              </a:extLst>
            </p:cNvPr>
            <p:cNvSpPr/>
            <p:nvPr/>
          </p:nvSpPr>
          <p:spPr>
            <a:xfrm>
              <a:off x="6373442" y="7444430"/>
              <a:ext cx="484631" cy="1681791"/>
            </a:xfrm>
            <a:prstGeom prst="upArrow">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9" name="Group 18"/>
          <p:cNvGrpSpPr/>
          <p:nvPr/>
        </p:nvGrpSpPr>
        <p:grpSpPr>
          <a:xfrm>
            <a:off x="15046743" y="7328296"/>
            <a:ext cx="5334000" cy="2831144"/>
            <a:chOff x="15046743" y="7328296"/>
            <a:chExt cx="5334000" cy="2831144"/>
          </a:xfrm>
        </p:grpSpPr>
        <p:sp>
          <p:nvSpPr>
            <p:cNvPr id="20" name="TextBox 19">
              <a:extLst>
                <a:ext uri="{FF2B5EF4-FFF2-40B4-BE49-F238E27FC236}">
                  <a16:creationId xmlns:a16="http://schemas.microsoft.com/office/drawing/2014/main" id="{47EE9A7B-8D30-4325-98AE-BABC8483BFEE}"/>
                </a:ext>
              </a:extLst>
            </p:cNvPr>
            <p:cNvSpPr txBox="1"/>
            <p:nvPr/>
          </p:nvSpPr>
          <p:spPr>
            <a:xfrm>
              <a:off x="15046743" y="8940645"/>
              <a:ext cx="5334000" cy="121879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fromWordArt="0" anchor="ctr" anchorCtr="0" forceAA="0" compatLnSpc="1">
              <a:prstTxWarp prst="textNoShape">
                <a:avLst/>
              </a:prstTxWarp>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7200">
                  <a:latin typeface="Vista Sans OT Medium"/>
                  <a:ea typeface="Vista Sans OT Medium"/>
                  <a:cs typeface="Vista Sans OT Medium"/>
                  <a:sym typeface="Vista Sans OT Medium"/>
                </a:rPr>
                <a:t>Parallelism</a:t>
              </a:r>
              <a:endParaRPr lang="en-US" sz="7200" b="0" i="0" u="none" strike="noStrike" cap="none" spc="0" normalizeH="0" baseline="0">
                <a:ln>
                  <a:noFill/>
                </a:ln>
                <a:solidFill>
                  <a:srgbClr val="7D8490"/>
                </a:solidFill>
                <a:effectLst/>
                <a:uFillTx/>
                <a:latin typeface="Vista Sans OT Medium"/>
                <a:ea typeface="Vista Sans OT Medium"/>
                <a:cs typeface="Vista Sans OT Medium"/>
              </a:endParaRPr>
            </a:p>
          </p:txBody>
        </p:sp>
        <p:sp>
          <p:nvSpPr>
            <p:cNvPr id="21" name="Arrow: Up 16">
              <a:extLst>
                <a:ext uri="{FF2B5EF4-FFF2-40B4-BE49-F238E27FC236}">
                  <a16:creationId xmlns:a16="http://schemas.microsoft.com/office/drawing/2014/main" id="{F62A7028-521B-418D-9B69-D82CAE81756B}"/>
                </a:ext>
              </a:extLst>
            </p:cNvPr>
            <p:cNvSpPr/>
            <p:nvPr/>
          </p:nvSpPr>
          <p:spPr>
            <a:xfrm>
              <a:off x="17463572" y="7328296"/>
              <a:ext cx="484631" cy="1681791"/>
            </a:xfrm>
            <a:prstGeom prst="upArrow">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 name="Group 1"/>
          <p:cNvGrpSpPr/>
          <p:nvPr/>
        </p:nvGrpSpPr>
        <p:grpSpPr>
          <a:xfrm>
            <a:off x="9552655" y="7328296"/>
            <a:ext cx="5334000" cy="2603339"/>
            <a:chOff x="9524999" y="7287786"/>
            <a:chExt cx="5334000" cy="2603339"/>
          </a:xfrm>
        </p:grpSpPr>
        <p:sp>
          <p:nvSpPr>
            <p:cNvPr id="23" name="TextBox 22">
              <a:extLst>
                <a:ext uri="{FF2B5EF4-FFF2-40B4-BE49-F238E27FC236}">
                  <a16:creationId xmlns:a16="http://schemas.microsoft.com/office/drawing/2014/main" id="{4AE548CD-2EDE-4B5D-840A-D6B6F6BD3D69}"/>
                </a:ext>
              </a:extLst>
            </p:cNvPr>
            <p:cNvSpPr txBox="1"/>
            <p:nvPr/>
          </p:nvSpPr>
          <p:spPr>
            <a:xfrm>
              <a:off x="9524999" y="9274671"/>
              <a:ext cx="5334000" cy="61645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fromWordArt="0" anchor="ctr" anchorCtr="0" forceAA="0" compatLnSpc="1">
              <a:prstTxWarp prst="textNoShape">
                <a:avLst/>
              </a:prstTxWarp>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7200">
                  <a:latin typeface="Vista Sans OT Medium"/>
                  <a:ea typeface="Vista Sans OT Medium"/>
                  <a:cs typeface="Vista Sans OT Medium"/>
                  <a:sym typeface="Vista Sans OT Medium"/>
                </a:rPr>
                <a:t>Serial</a:t>
              </a:r>
              <a:endParaRPr lang="en-US" sz="7200" b="0" i="0" u="none" strike="noStrike" cap="none" spc="0" normalizeH="0" baseline="0">
                <a:ln>
                  <a:noFill/>
                </a:ln>
                <a:solidFill>
                  <a:srgbClr val="7D8490"/>
                </a:solidFill>
                <a:effectLst/>
                <a:uFillTx/>
                <a:latin typeface="Vista Sans OT Medium"/>
                <a:ea typeface="Vista Sans OT Medium"/>
                <a:cs typeface="Vista Sans OT Medium"/>
              </a:endParaRPr>
            </a:p>
          </p:txBody>
        </p:sp>
        <p:sp>
          <p:nvSpPr>
            <p:cNvPr id="25" name="Arrow: Up 16">
              <a:extLst>
                <a:ext uri="{FF2B5EF4-FFF2-40B4-BE49-F238E27FC236}">
                  <a16:creationId xmlns:a16="http://schemas.microsoft.com/office/drawing/2014/main" id="{F62A7028-521B-418D-9B69-D82CAE81756B}"/>
                </a:ext>
              </a:extLst>
            </p:cNvPr>
            <p:cNvSpPr/>
            <p:nvPr/>
          </p:nvSpPr>
          <p:spPr>
            <a:xfrm>
              <a:off x="11949684" y="7287786"/>
              <a:ext cx="484631" cy="1681791"/>
            </a:xfrm>
            <a:prstGeom prst="upArrow">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Tree>
    <p:extLst>
      <p:ext uri="{BB962C8B-B14F-4D97-AF65-F5344CB8AC3E}">
        <p14:creationId xmlns:p14="http://schemas.microsoft.com/office/powerpoint/2010/main" val="417595786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ppt_x"/>
                                          </p:val>
                                        </p:tav>
                                        <p:tav tm="100000">
                                          <p:val>
                                            <p:strVal val="#ppt_x"/>
                                          </p:val>
                                        </p:tav>
                                      </p:tavLst>
                                    </p:anim>
                                    <p:anim calcmode="lin" valueType="num">
                                      <p:cBhvr additive="base">
                                        <p:cTn id="1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500" fill="hold"/>
                                        <p:tgtEl>
                                          <p:spTgt spid="2"/>
                                        </p:tgtEl>
                                        <p:attrNameLst>
                                          <p:attrName>ppt_x</p:attrName>
                                        </p:attrNameLst>
                                      </p:cBhvr>
                                      <p:tavLst>
                                        <p:tav tm="0">
                                          <p:val>
                                            <p:strVal val="#ppt_x"/>
                                          </p:val>
                                        </p:tav>
                                        <p:tav tm="100000">
                                          <p:val>
                                            <p:strVal val="#ppt_x"/>
                                          </p:val>
                                        </p:tav>
                                      </p:tavLst>
                                    </p:anim>
                                    <p:anim calcmode="lin" valueType="num">
                                      <p:cBhvr additive="base">
                                        <p:cTn id="20"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0" tIns="0" rIns="0" bIns="0" anchor="t"/>
          <a:lstStyle/>
          <a:p>
            <a:r>
              <a:rPr lang="en-US"/>
              <a:t>Parallelism is "More Universal"</a:t>
            </a:r>
          </a:p>
        </p:txBody>
      </p:sp>
      <p:sp>
        <p:nvSpPr>
          <p:cNvPr id="3" name="Text Placeholder 2"/>
          <p:cNvSpPr>
            <a:spLocks noGrp="1"/>
          </p:cNvSpPr>
          <p:nvPr>
            <p:ph type="body" sz="quarter" idx="11"/>
          </p:nvPr>
        </p:nvSpPr>
        <p:spPr/>
        <p:txBody>
          <a:bodyPr vert="horz" lIns="0" tIns="0" rIns="0" bIns="0" anchor="t">
            <a:normAutofit/>
          </a:bodyPr>
          <a:lstStyle/>
          <a:p>
            <a:r>
              <a:rPr lang="en-US"/>
              <a:t>When you use </a:t>
            </a:r>
            <a:r>
              <a:rPr lang="en-US" i="1"/>
              <a:t>concurrent </a:t>
            </a:r>
            <a:r>
              <a:rPr lang="en-US"/>
              <a:t>features to express </a:t>
            </a:r>
            <a:r>
              <a:rPr lang="en-US" i="1"/>
              <a:t>parallelism</a:t>
            </a:r>
            <a:r>
              <a:rPr lang="en-US"/>
              <a:t>, you end up with unreasonable overheads.</a:t>
            </a:r>
          </a:p>
          <a:p>
            <a:r>
              <a:rPr lang="en-US"/>
              <a:t>The programming model is not </a:t>
            </a:r>
            <a:r>
              <a:rPr lang="en-US" i="1"/>
              <a:t>restrictive </a:t>
            </a:r>
            <a:r>
              <a:rPr lang="en-US"/>
              <a:t>enough for the compiler or runtime system to avoid these overheads.</a:t>
            </a:r>
          </a:p>
          <a:p>
            <a:endParaRPr lang="en-US"/>
          </a:p>
        </p:txBody>
      </p:sp>
    </p:spTree>
    <p:extLst>
      <p:ext uri="{BB962C8B-B14F-4D97-AF65-F5344CB8AC3E}">
        <p14:creationId xmlns:p14="http://schemas.microsoft.com/office/powerpoint/2010/main" val="39794687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42761-2D46-C14B-80EB-0C56CAE82FC2}"/>
              </a:ext>
            </a:extLst>
          </p:cNvPr>
          <p:cNvSpPr>
            <a:spLocks noGrp="1"/>
          </p:cNvSpPr>
          <p:nvPr>
            <p:ph type="title"/>
          </p:nvPr>
        </p:nvSpPr>
        <p:spPr/>
        <p:txBody>
          <a:bodyPr/>
          <a:lstStyle/>
          <a:p>
            <a:r>
              <a:rPr lang="en-US"/>
              <a:t>Why are the parallel algorithms fast?</a:t>
            </a:r>
          </a:p>
        </p:txBody>
      </p:sp>
      <p:sp>
        <p:nvSpPr>
          <p:cNvPr id="3" name="Text Placeholder 2">
            <a:extLst>
              <a:ext uri="{FF2B5EF4-FFF2-40B4-BE49-F238E27FC236}">
                <a16:creationId xmlns:a16="http://schemas.microsoft.com/office/drawing/2014/main" id="{003C9EFA-AED0-D94F-ABE2-E443008A53A2}"/>
              </a:ext>
            </a:extLst>
          </p:cNvPr>
          <p:cNvSpPr>
            <a:spLocks noGrp="1"/>
          </p:cNvSpPr>
          <p:nvPr>
            <p:ph type="body" sz="quarter" idx="11"/>
          </p:nvPr>
        </p:nvSpPr>
        <p:spPr/>
        <p:txBody>
          <a:bodyPr/>
          <a:lstStyle/>
          <a:p>
            <a:r>
              <a:rPr lang="en-US"/>
              <a:t>Because they let the user communicate to the scheduler critical information about (the lack of) cross-task dependencies.</a:t>
            </a:r>
          </a:p>
          <a:p>
            <a:r>
              <a:rPr lang="en-US"/>
              <a:t>In other words, it communicates the full structure of the algorithm’s </a:t>
            </a:r>
            <a:r>
              <a:rPr lang="en-US" i="1"/>
              <a:t>task graph </a:t>
            </a:r>
            <a:r>
              <a:rPr lang="en-US"/>
              <a:t>to the scheduler.</a:t>
            </a:r>
          </a:p>
          <a:p>
            <a:endParaRPr lang="en-US"/>
          </a:p>
        </p:txBody>
      </p:sp>
    </p:spTree>
    <p:extLst>
      <p:ext uri="{BB962C8B-B14F-4D97-AF65-F5344CB8AC3E}">
        <p14:creationId xmlns:p14="http://schemas.microsoft.com/office/powerpoint/2010/main" val="266040504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hape 34">
            <a:extLst>
              <a:ext uri="{FF2B5EF4-FFF2-40B4-BE49-F238E27FC236}">
                <a16:creationId xmlns:a16="http://schemas.microsoft.com/office/drawing/2014/main" id="{F7D86ECC-4A7C-43AE-A47D-7D03218E727C}"/>
              </a:ext>
            </a:extLst>
          </p:cNvPr>
          <p:cNvSpPr>
            <a:spLocks noChangeArrowheads="1"/>
          </p:cNvSpPr>
          <p:nvPr/>
        </p:nvSpPr>
        <p:spPr bwMode="auto">
          <a:xfrm>
            <a:off x="1522413" y="6042025"/>
            <a:ext cx="21339175" cy="152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spAutoFit/>
          </a:bodyPr>
          <a:lstStyle>
            <a:lvl1pPr algn="ctr">
              <a:lnSpc>
                <a:spcPct val="110000"/>
              </a:lnSpc>
              <a:defRPr sz="9000">
                <a:solidFill>
                  <a:srgbClr val="7D8490"/>
                </a:solidFill>
                <a:latin typeface="Vista Sans OT Medium" pitchFamily="2" charset="0"/>
                <a:cs typeface="Vista Sans OT Medium" pitchFamily="2" charset="0"/>
                <a:sym typeface="Vista Sans OT Medium" pitchFamily="2" charset="0"/>
              </a:defRPr>
            </a:lvl1pPr>
            <a:lvl2pPr marL="742950" indent="-285750" algn="ctr">
              <a:lnSpc>
                <a:spcPct val="110000"/>
              </a:lnSpc>
              <a:defRPr sz="9000">
                <a:solidFill>
                  <a:srgbClr val="7D8490"/>
                </a:solidFill>
                <a:latin typeface="Vista Sans OT Medium" pitchFamily="2" charset="0"/>
                <a:cs typeface="Vista Sans OT Medium" pitchFamily="2" charset="0"/>
                <a:sym typeface="Vista Sans OT Medium" pitchFamily="2" charset="0"/>
              </a:defRPr>
            </a:lvl2pPr>
            <a:lvl3pPr marL="11430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3pPr>
            <a:lvl4pPr marL="16002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4pPr>
            <a:lvl5pPr marL="20574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5pPr>
            <a:lvl6pPr marL="25146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6pPr>
            <a:lvl7pPr marL="29718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7pPr>
            <a:lvl8pPr marL="34290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8pPr>
            <a:lvl9pPr marL="38862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9pPr>
          </a:lstStyle>
          <a:p>
            <a:pPr eaLnBrk="1" hangingPunct="1">
              <a:lnSpc>
                <a:spcPct val="80000"/>
              </a:lnSpc>
            </a:pPr>
            <a:r>
              <a:rPr lang="en-US" altLang="en-US" sz="12000" b="1" dirty="0">
                <a:solidFill>
                  <a:srgbClr val="FFFFFF"/>
                </a:solidFill>
                <a:latin typeface="FreightSansLFPro-Semibold" pitchFamily="2" charset="0"/>
                <a:cs typeface="FreightSansLFPro-Semibold" pitchFamily="2" charset="0"/>
                <a:sym typeface="FreightSansLFPro-Semibold" pitchFamily="2" charset="0"/>
              </a:rPr>
              <a:t>II. Senders and Receivers</a:t>
            </a:r>
          </a:p>
        </p:txBody>
      </p:sp>
    </p:spTree>
    <p:extLst>
      <p:ext uri="{BB962C8B-B14F-4D97-AF65-F5344CB8AC3E}">
        <p14:creationId xmlns:p14="http://schemas.microsoft.com/office/powerpoint/2010/main" val="1969290830"/>
      </p:ext>
    </p:extLst>
  </p:cSld>
  <p:clrMapOvr>
    <a:masterClrMapping/>
  </p:clrMapOvr>
  <p:transition spd="slow">
    <p:fade thruBlk="1"/>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3502D76-320A-9646-966F-AD4B422C28BF}"/>
              </a:ext>
            </a:extLst>
          </p:cNvPr>
          <p:cNvSpPr>
            <a:spLocks noGrp="1"/>
          </p:cNvSpPr>
          <p:nvPr>
            <p:ph type="body" sz="quarter" idx="11"/>
          </p:nvPr>
        </p:nvSpPr>
        <p:spPr>
          <a:xfrm>
            <a:off x="1524000" y="1179095"/>
            <a:ext cx="21336000" cy="11457405"/>
          </a:xfrm>
        </p:spPr>
        <p:txBody>
          <a:bodyPr anchor="ctr"/>
          <a:lstStyle/>
          <a:p>
            <a:pPr marL="0" indent="0" algn="ctr">
              <a:buNone/>
            </a:pPr>
            <a:r>
              <a:rPr lang="en-US" sz="9600" dirty="0"/>
              <a:t>Why are standard futures slow?</a:t>
            </a:r>
          </a:p>
        </p:txBody>
      </p:sp>
    </p:spTree>
    <p:extLst>
      <p:ext uri="{BB962C8B-B14F-4D97-AF65-F5344CB8AC3E}">
        <p14:creationId xmlns:p14="http://schemas.microsoft.com/office/powerpoint/2010/main" val="355159763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AF683-A791-1448-A612-C00BBCA0BA2F}"/>
              </a:ext>
            </a:extLst>
          </p:cNvPr>
          <p:cNvSpPr>
            <a:spLocks noGrp="1"/>
          </p:cNvSpPr>
          <p:nvPr>
            <p:ph type="title"/>
          </p:nvPr>
        </p:nvSpPr>
        <p:spPr/>
        <p:txBody>
          <a:bodyPr/>
          <a:lstStyle/>
          <a:p>
            <a:r>
              <a:rPr lang="en-US"/>
              <a:t>Why are Futures slow?</a:t>
            </a:r>
          </a:p>
        </p:txBody>
      </p:sp>
      <p:sp>
        <p:nvSpPr>
          <p:cNvPr id="4" name="TextBox 3">
            <a:extLst>
              <a:ext uri="{FF2B5EF4-FFF2-40B4-BE49-F238E27FC236}">
                <a16:creationId xmlns:a16="http://schemas.microsoft.com/office/drawing/2014/main" id="{54C9CBD2-6DE5-D74C-8342-02AADD6BDE63}"/>
              </a:ext>
            </a:extLst>
          </p:cNvPr>
          <p:cNvSpPr txBox="1"/>
          <p:nvPr/>
        </p:nvSpPr>
        <p:spPr>
          <a:xfrm>
            <a:off x="1524000" y="3414182"/>
            <a:ext cx="12420600" cy="627864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future&lt;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&gt;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promise&lt;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&gt; p;</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p.get_future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mutable</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(answer);</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7" name="TextBox 6">
            <a:extLst>
              <a:ext uri="{FF2B5EF4-FFF2-40B4-BE49-F238E27FC236}">
                <a16:creationId xmlns:a16="http://schemas.microsoft.com/office/drawing/2014/main" id="{FCCF43C7-8702-1E41-BCEA-4B6BF556D98E}"/>
              </a:ext>
            </a:extLst>
          </p:cNvPr>
          <p:cNvSpPr txBox="1"/>
          <p:nvPr/>
        </p:nvSpPr>
        <p:spPr>
          <a:xfrm>
            <a:off x="10439400" y="7467599"/>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f.then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f2.get());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225588547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2"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6" presetClass="emph" presetSubtype="0" accel="50000" decel="50000" fill="hold" grpId="0" nodeType="clickEffect">
                                  <p:stCondLst>
                                    <p:cond delay="0"/>
                                  </p:stCondLst>
                                  <p:childTnLst>
                                    <p:animScale>
                                      <p:cBhvr>
                                        <p:cTn id="11" dur="1000" fill="hold"/>
                                        <p:tgtEl>
                                          <p:spTgt spid="4"/>
                                        </p:tgtEl>
                                      </p:cBhvr>
                                      <p:by x="75000" y="75000"/>
                                    </p:animScale>
                                  </p:childTnLst>
                                </p:cTn>
                              </p:par>
                              <p:par>
                                <p:cTn id="12" presetID="0" presetClass="path" presetSubtype="0" accel="50000" decel="50000" fill="hold" grpId="1" nodeType="withEffect">
                                  <p:stCondLst>
                                    <p:cond delay="0"/>
                                  </p:stCondLst>
                                  <p:childTnLst>
                                    <p:animMotion origin="layout" path="M 2.5E-6 2.22222E-6 L -0.05469 -0.05556 " pathEditMode="relative" rAng="0" ptsTypes="AA">
                                      <p:cBhvr>
                                        <p:cTn id="13" dur="1000" fill="hold"/>
                                        <p:tgtEl>
                                          <p:spTgt spid="4"/>
                                        </p:tgtEl>
                                        <p:attrNameLst>
                                          <p:attrName>ppt_x</p:attrName>
                                          <p:attrName>ppt_y</p:attrName>
                                        </p:attrNameLst>
                                      </p:cBhvr>
                                      <p:rCtr x="-2734" y="-2778"/>
                                    </p:animMotion>
                                  </p:childTnLst>
                                </p:cTn>
                              </p:par>
                              <p:par>
                                <p:cTn id="14" presetID="6" presetClass="emph" presetSubtype="0" accel="50000" decel="50000" fill="hold" grpId="0" nodeType="withEffect">
                                  <p:stCondLst>
                                    <p:cond delay="0"/>
                                  </p:stCondLst>
                                  <p:childTnLst>
                                    <p:animScale>
                                      <p:cBhvr>
                                        <p:cTn id="15" dur="1000" fill="hold"/>
                                        <p:tgtEl>
                                          <p:spTgt spid="7"/>
                                        </p:tgtEl>
                                      </p:cBhvr>
                                      <p:by x="75000" y="75000"/>
                                    </p:animScale>
                                  </p:childTnLst>
                                </p:cTn>
                              </p:par>
                              <p:par>
                                <p:cTn id="16" presetID="0" presetClass="path" presetSubtype="0" accel="50000" decel="50000" fill="hold" grpId="1" nodeType="withEffect">
                                  <p:stCondLst>
                                    <p:cond delay="0"/>
                                  </p:stCondLst>
                                  <p:childTnLst>
                                    <p:animMotion origin="layout" path="M 5E-6 -2.96296E-6 L -0.42031 0.04444 " pathEditMode="relative" rAng="0" ptsTypes="AA">
                                      <p:cBhvr>
                                        <p:cTn id="17" dur="1000" fill="hold"/>
                                        <p:tgtEl>
                                          <p:spTgt spid="7"/>
                                        </p:tgtEl>
                                        <p:attrNameLst>
                                          <p:attrName>ppt_x</p:attrName>
                                          <p:attrName>ppt_y</p:attrName>
                                        </p:attrNameLst>
                                      </p:cBhvr>
                                      <p:rCtr x="-21094" y="2211"/>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7" grpId="0" animBg="1"/>
      <p:bldP spid="7" grpId="1" animBg="1"/>
      <p:bldP spid="7" grpId="2"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AF683-A791-1448-A612-C00BBCA0BA2F}"/>
              </a:ext>
            </a:extLst>
          </p:cNvPr>
          <p:cNvSpPr>
            <a:spLocks noGrp="1"/>
          </p:cNvSpPr>
          <p:nvPr>
            <p:ph type="title"/>
          </p:nvPr>
        </p:nvSpPr>
        <p:spPr/>
        <p:txBody>
          <a:bodyPr/>
          <a:lstStyle/>
          <a:p>
            <a:r>
              <a:rPr lang="en-US"/>
              <a:t>Why are Futures slow?</a:t>
            </a:r>
          </a:p>
        </p:txBody>
      </p:sp>
      <p:sp>
        <p:nvSpPr>
          <p:cNvPr id="4" name="TextBox 3">
            <a:extLst>
              <a:ext uri="{FF2B5EF4-FFF2-40B4-BE49-F238E27FC236}">
                <a16:creationId xmlns:a16="http://schemas.microsoft.com/office/drawing/2014/main" id="{54C9CBD2-6DE5-D74C-8342-02AADD6BDE63}"/>
              </a:ext>
            </a:extLst>
          </p:cNvPr>
          <p:cNvSpPr txBox="1">
            <a:spLocks noChangeAspect="1"/>
          </p:cNvSpPr>
          <p:nvPr/>
        </p:nvSpPr>
        <p:spPr>
          <a:xfrm>
            <a:off x="1657350" y="3444418"/>
            <a:ext cx="9315450" cy="4708982"/>
          </a:xfrm>
          <a:prstGeom prst="rect">
            <a:avLst/>
          </a:prstGeom>
          <a:solidFill>
            <a:schemeClr val="tx1"/>
          </a:solidFill>
          <a:ln w="12700" cap="flat">
            <a:noFill/>
            <a:miter lim="400000"/>
          </a:ln>
          <a:effectLst>
            <a:outerShdw blurRad="2540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noAutofit/>
          </a:bodyPr>
          <a:lstStyle/>
          <a:p>
            <a:pPr marL="0" marR="0" indent="0" defTabSz="457200" rtl="0" fontAlgn="auto" latinLnBrk="1" hangingPunct="0">
              <a:lnSpc>
                <a:spcPct val="110000"/>
              </a:lnSpc>
              <a:spcBef>
                <a:spcPts val="0"/>
              </a:spcBef>
              <a:spcAft>
                <a:spcPts val="0"/>
              </a:spcAft>
              <a:buClrTx/>
              <a:buSzTx/>
              <a:buFontTx/>
              <a:buNone/>
              <a:tabLst/>
            </a:pPr>
            <a:endPar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p:txBody>
      </p:sp>
      <p:sp>
        <p:nvSpPr>
          <p:cNvPr id="7" name="TextBox 6">
            <a:extLst>
              <a:ext uri="{FF2B5EF4-FFF2-40B4-BE49-F238E27FC236}">
                <a16:creationId xmlns:a16="http://schemas.microsoft.com/office/drawing/2014/main" id="{FCCF43C7-8702-1E41-BCEA-4B6BF556D98E}"/>
              </a:ext>
            </a:extLst>
          </p:cNvPr>
          <p:cNvSpPr txBox="1">
            <a:spLocks noChangeAspect="1"/>
          </p:cNvSpPr>
          <p:nvPr/>
        </p:nvSpPr>
        <p:spPr>
          <a:xfrm>
            <a:off x="1657350" y="8686800"/>
            <a:ext cx="9315450" cy="3337837"/>
          </a:xfrm>
          <a:prstGeom prst="rect">
            <a:avLst/>
          </a:prstGeom>
          <a:solidFill>
            <a:schemeClr val="tx1"/>
          </a:solidFill>
          <a:ln w="12700" cap="flat">
            <a:noFill/>
            <a:miter lim="400000"/>
          </a:ln>
          <a:effectLst>
            <a:outerShdw blurRad="2921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normAutofit/>
          </a:bodyPr>
          <a:lstStyle/>
          <a:p>
            <a:pPr marL="0" marR="0" indent="0" defTabSz="457200" rtl="0" fontAlgn="auto" latinLnBrk="1" hangingPunct="0">
              <a:lnSpc>
                <a:spcPct val="110000"/>
              </a:lnSpc>
              <a:spcBef>
                <a:spcPts val="0"/>
              </a:spcBef>
              <a:spcAft>
                <a:spcPts val="0"/>
              </a:spcAft>
              <a:buClrTx/>
              <a:buSzTx/>
              <a:buFontTx/>
              <a:buNone/>
              <a:tabLst/>
            </a:pPr>
            <a:endPar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p:txBody>
      </p:sp>
      <p:sp>
        <p:nvSpPr>
          <p:cNvPr id="3" name="Rectangle 2">
            <a:extLst>
              <a:ext uri="{FF2B5EF4-FFF2-40B4-BE49-F238E27FC236}">
                <a16:creationId xmlns:a16="http://schemas.microsoft.com/office/drawing/2014/main" id="{B2343B88-9214-D94C-AFCB-2DC144B79F9A}"/>
              </a:ext>
            </a:extLst>
          </p:cNvPr>
          <p:cNvSpPr/>
          <p:nvPr/>
        </p:nvSpPr>
        <p:spPr>
          <a:xfrm>
            <a:off x="15384379" y="4177335"/>
            <a:ext cx="4648200" cy="769441"/>
          </a:xfrm>
          <a:prstGeom prst="rect">
            <a:avLst/>
          </a:prstGeom>
          <a:solidFill>
            <a:schemeClr val="tx1"/>
          </a:solidFill>
          <a:ln w="12700" cap="flat">
            <a:solidFill>
              <a:schemeClr val="bg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4000" u="none" strike="noStrike" cap="none" spc="0" normalizeH="0" baseline="0">
                <a:ln>
                  <a:noFill/>
                </a:ln>
                <a:solidFill>
                  <a:schemeClr val="bg1"/>
                </a:solidFill>
                <a:effectLst>
                  <a:outerShdw blurRad="38100" dist="12700" dir="5400000" rotWithShape="0">
                    <a:srgbClr val="000000">
                      <a:alpha val="50000"/>
                    </a:srgbClr>
                  </a:outerShdw>
                </a:effectLst>
                <a:uFillTx/>
                <a:latin typeface="Menlo" panose="020B0609030804020204" pitchFamily="49" charset="0"/>
                <a:ea typeface="Menlo" panose="020B0609030804020204" pitchFamily="49" charset="0"/>
                <a:cs typeface="Menlo" panose="020B0609030804020204" pitchFamily="49" charset="0"/>
                <a:sym typeface="Gill Sans"/>
              </a:rPr>
              <a:t>value</a:t>
            </a:r>
          </a:p>
        </p:txBody>
      </p:sp>
      <p:sp>
        <p:nvSpPr>
          <p:cNvPr id="9" name="Rectangle 8">
            <a:extLst>
              <a:ext uri="{FF2B5EF4-FFF2-40B4-BE49-F238E27FC236}">
                <a16:creationId xmlns:a16="http://schemas.microsoft.com/office/drawing/2014/main" id="{01B29246-9D41-174E-95D9-343472F56654}"/>
              </a:ext>
            </a:extLst>
          </p:cNvPr>
          <p:cNvSpPr/>
          <p:nvPr/>
        </p:nvSpPr>
        <p:spPr>
          <a:xfrm>
            <a:off x="15384379" y="4946776"/>
            <a:ext cx="4648200" cy="769441"/>
          </a:xfrm>
          <a:prstGeom prst="rect">
            <a:avLst/>
          </a:prstGeom>
          <a:solidFill>
            <a:schemeClr val="tx1"/>
          </a:solidFill>
          <a:ln w="12700" cap="flat">
            <a:solidFill>
              <a:schemeClr val="bg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4000" u="none" strike="noStrike" cap="none" spc="0" normalizeH="0" baseline="0">
                <a:ln>
                  <a:noFill/>
                </a:ln>
                <a:solidFill>
                  <a:schemeClr val="bg1"/>
                </a:solidFill>
                <a:effectLst>
                  <a:outerShdw blurRad="38100" dist="12700" dir="5400000" rotWithShape="0">
                    <a:srgbClr val="000000">
                      <a:alpha val="50000"/>
                    </a:srgbClr>
                  </a:outerShdw>
                </a:effectLst>
                <a:uFillTx/>
                <a:latin typeface="Menlo" panose="020B0609030804020204" pitchFamily="49" charset="0"/>
                <a:ea typeface="Menlo" panose="020B0609030804020204" pitchFamily="49" charset="0"/>
                <a:cs typeface="Menlo" panose="020B0609030804020204" pitchFamily="49" charset="0"/>
                <a:sym typeface="Gill Sans"/>
              </a:rPr>
              <a:t>cont</a:t>
            </a:r>
            <a:r>
              <a:rPr lang="en-US" sz="4000">
                <a:solidFill>
                  <a:schemeClr val="bg1"/>
                </a:solidFill>
                <a:effectLst>
                  <a:outerShdw blurRad="38100" dist="12700" dir="5400000" rotWithShape="0">
                    <a:srgbClr val="000000">
                      <a:alpha val="50000"/>
                    </a:srgbClr>
                  </a:outerShdw>
                </a:effectLst>
                <a:latin typeface="Menlo" panose="020B0609030804020204" pitchFamily="49" charset="0"/>
                <a:ea typeface="Menlo" panose="020B0609030804020204" pitchFamily="49" charset="0"/>
                <a:cs typeface="Menlo" panose="020B0609030804020204" pitchFamily="49" charset="0"/>
                <a:sym typeface="Gill Sans"/>
              </a:rPr>
              <a:t>inuation</a:t>
            </a:r>
            <a:endParaRPr kumimoji="0" lang="en-US" sz="4000" u="none" strike="noStrike" cap="none" spc="0" normalizeH="0" baseline="0">
              <a:ln>
                <a:noFill/>
              </a:ln>
              <a:solidFill>
                <a:schemeClr val="bg1"/>
              </a:solidFill>
              <a:effectLst>
                <a:outerShdw blurRad="38100" dist="12700" dir="5400000" rotWithShape="0">
                  <a:srgbClr val="000000">
                    <a:alpha val="50000"/>
                  </a:srgbClr>
                </a:outerShdw>
              </a:effectLst>
              <a:uFillTx/>
              <a:latin typeface="Menlo" panose="020B0609030804020204" pitchFamily="49" charset="0"/>
              <a:ea typeface="Menlo" panose="020B0609030804020204" pitchFamily="49" charset="0"/>
              <a:cs typeface="Menlo" panose="020B0609030804020204" pitchFamily="49" charset="0"/>
              <a:sym typeface="Gill Sans"/>
            </a:endParaRPr>
          </a:p>
        </p:txBody>
      </p:sp>
      <p:sp>
        <p:nvSpPr>
          <p:cNvPr id="10" name="Rectangle 9">
            <a:extLst>
              <a:ext uri="{FF2B5EF4-FFF2-40B4-BE49-F238E27FC236}">
                <a16:creationId xmlns:a16="http://schemas.microsoft.com/office/drawing/2014/main" id="{E2CDF42C-C59E-5A40-B4EF-5A9126ABCB5B}"/>
              </a:ext>
            </a:extLst>
          </p:cNvPr>
          <p:cNvSpPr/>
          <p:nvPr/>
        </p:nvSpPr>
        <p:spPr>
          <a:xfrm>
            <a:off x="15384379" y="5680122"/>
            <a:ext cx="4648200" cy="769441"/>
          </a:xfrm>
          <a:prstGeom prst="rect">
            <a:avLst/>
          </a:prstGeom>
          <a:solidFill>
            <a:schemeClr val="tx1"/>
          </a:solidFill>
          <a:ln w="12700" cap="flat">
            <a:solidFill>
              <a:schemeClr val="bg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4000" u="none" strike="noStrike" cap="none" spc="0" normalizeH="0" baseline="0">
                <a:ln>
                  <a:noFill/>
                </a:ln>
                <a:solidFill>
                  <a:schemeClr val="bg1"/>
                </a:solidFill>
                <a:effectLst>
                  <a:outerShdw blurRad="38100" dist="12700" dir="5400000" rotWithShape="0">
                    <a:srgbClr val="000000">
                      <a:alpha val="50000"/>
                    </a:srgbClr>
                  </a:outerShdw>
                </a:effectLst>
                <a:uFillTx/>
                <a:latin typeface="Menlo" panose="020B0609030804020204" pitchFamily="49" charset="0"/>
                <a:ea typeface="Menlo" panose="020B0609030804020204" pitchFamily="49" charset="0"/>
                <a:cs typeface="Menlo" panose="020B0609030804020204" pitchFamily="49" charset="0"/>
                <a:sym typeface="Gill Sans"/>
              </a:rPr>
              <a:t>mutex</a:t>
            </a:r>
          </a:p>
        </p:txBody>
      </p:sp>
      <p:sp>
        <p:nvSpPr>
          <p:cNvPr id="11" name="Rectangle 10">
            <a:extLst>
              <a:ext uri="{FF2B5EF4-FFF2-40B4-BE49-F238E27FC236}">
                <a16:creationId xmlns:a16="http://schemas.microsoft.com/office/drawing/2014/main" id="{2B7BCBE1-F403-7941-922A-EE060BA14EA0}"/>
              </a:ext>
            </a:extLst>
          </p:cNvPr>
          <p:cNvSpPr/>
          <p:nvPr/>
        </p:nvSpPr>
        <p:spPr>
          <a:xfrm>
            <a:off x="15384379" y="6449563"/>
            <a:ext cx="4648200" cy="769441"/>
          </a:xfrm>
          <a:prstGeom prst="rect">
            <a:avLst/>
          </a:prstGeom>
          <a:solidFill>
            <a:schemeClr val="tx1"/>
          </a:solidFill>
          <a:ln w="12700" cap="flat">
            <a:solidFill>
              <a:schemeClr val="bg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4000" u="none" strike="noStrike" cap="none" spc="0" normalizeH="0" baseline="0" err="1">
                <a:ln>
                  <a:noFill/>
                </a:ln>
                <a:solidFill>
                  <a:schemeClr val="bg1"/>
                </a:solidFill>
                <a:effectLst>
                  <a:outerShdw blurRad="38100" dist="12700" dir="5400000" rotWithShape="0">
                    <a:srgbClr val="000000">
                      <a:alpha val="50000"/>
                    </a:srgbClr>
                  </a:outerShdw>
                </a:effectLst>
                <a:uFillTx/>
                <a:latin typeface="Menlo" panose="020B0609030804020204" pitchFamily="49" charset="0"/>
                <a:ea typeface="Menlo" panose="020B0609030804020204" pitchFamily="49" charset="0"/>
                <a:cs typeface="Menlo" panose="020B0609030804020204" pitchFamily="49" charset="0"/>
                <a:sym typeface="Gill Sans"/>
              </a:rPr>
              <a:t>cond</a:t>
            </a:r>
            <a:r>
              <a:rPr kumimoji="0" lang="en-US" sz="4000" u="none" strike="noStrike" cap="none" spc="0" normalizeH="0" baseline="0">
                <a:ln>
                  <a:noFill/>
                </a:ln>
                <a:solidFill>
                  <a:schemeClr val="bg1"/>
                </a:solidFill>
                <a:effectLst>
                  <a:outerShdw blurRad="38100" dist="12700" dir="5400000" rotWithShape="0">
                    <a:srgbClr val="000000">
                      <a:alpha val="50000"/>
                    </a:srgbClr>
                  </a:outerShdw>
                </a:effectLst>
                <a:uFillTx/>
                <a:latin typeface="Menlo" panose="020B0609030804020204" pitchFamily="49" charset="0"/>
                <a:ea typeface="Menlo" panose="020B0609030804020204" pitchFamily="49" charset="0"/>
                <a:cs typeface="Menlo" panose="020B0609030804020204" pitchFamily="49" charset="0"/>
                <a:sym typeface="Gill Sans"/>
              </a:rPr>
              <a:t> var</a:t>
            </a:r>
          </a:p>
        </p:txBody>
      </p:sp>
      <p:sp>
        <p:nvSpPr>
          <p:cNvPr id="6" name="Oval 5">
            <a:extLst>
              <a:ext uri="{FF2B5EF4-FFF2-40B4-BE49-F238E27FC236}">
                <a16:creationId xmlns:a16="http://schemas.microsoft.com/office/drawing/2014/main" id="{9BCBD0B2-9131-9B40-9304-C8528091B875}"/>
              </a:ext>
            </a:extLst>
          </p:cNvPr>
          <p:cNvSpPr/>
          <p:nvPr/>
        </p:nvSpPr>
        <p:spPr>
          <a:xfrm>
            <a:off x="12763500" y="10050379"/>
            <a:ext cx="4343400" cy="1514773"/>
          </a:xfrm>
          <a:prstGeom prst="ellipse">
            <a:avLst/>
          </a:prstGeom>
          <a:solidFill>
            <a:schemeClr val="tx1"/>
          </a:solidFill>
          <a:ln w="12700" cap="flat">
            <a:solidFill>
              <a:schemeClr val="bg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6000">
                <a:solidFill>
                  <a:schemeClr val="bg1"/>
                </a:solidFill>
                <a:latin typeface="+mn-lt"/>
                <a:cs typeface="+mn-cs"/>
                <a:sym typeface="Gill Sans"/>
              </a:rPr>
              <a:t>promise</a:t>
            </a:r>
            <a:endParaRPr kumimoji="0" lang="en-US" sz="6000" b="0" i="0" u="none" strike="noStrike" cap="none" spc="0" normalizeH="0" baseline="0">
              <a:ln>
                <a:noFill/>
              </a:ln>
              <a:solidFill>
                <a:schemeClr val="bg1"/>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2" name="Oval 11">
            <a:extLst>
              <a:ext uri="{FF2B5EF4-FFF2-40B4-BE49-F238E27FC236}">
                <a16:creationId xmlns:a16="http://schemas.microsoft.com/office/drawing/2014/main" id="{6F5B6DBE-AC59-6E49-9992-322FF005AF9C}"/>
              </a:ext>
            </a:extLst>
          </p:cNvPr>
          <p:cNvSpPr/>
          <p:nvPr/>
        </p:nvSpPr>
        <p:spPr>
          <a:xfrm>
            <a:off x="18440400" y="9982200"/>
            <a:ext cx="4343400" cy="1514773"/>
          </a:xfrm>
          <a:prstGeom prst="ellipse">
            <a:avLst/>
          </a:prstGeom>
          <a:solidFill>
            <a:schemeClr val="tx1"/>
          </a:solidFill>
          <a:ln w="12700" cap="flat">
            <a:solidFill>
              <a:schemeClr val="bg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lang="en-US" sz="6000">
                <a:solidFill>
                  <a:schemeClr val="bg1"/>
                </a:solidFill>
                <a:latin typeface="+mn-lt"/>
                <a:cs typeface="+mn-cs"/>
                <a:sym typeface="Gill Sans"/>
              </a:rPr>
              <a:t>future</a:t>
            </a:r>
            <a:endParaRPr kumimoji="0" lang="en-US" sz="6000" b="0" i="0" u="none" strike="noStrike" cap="none" spc="0" normalizeH="0" baseline="0">
              <a:ln>
                <a:noFill/>
              </a:ln>
              <a:solidFill>
                <a:schemeClr val="bg1"/>
              </a:solidFill>
              <a:effectLst>
                <a:outerShdw blurRad="38100" dist="12700" dir="5400000" rotWithShape="0">
                  <a:srgbClr val="000000">
                    <a:alpha val="50000"/>
                  </a:srgbClr>
                </a:outerShdw>
              </a:effectLst>
              <a:uFillTx/>
              <a:latin typeface="+mn-lt"/>
              <a:ea typeface="+mn-ea"/>
              <a:cs typeface="+mn-cs"/>
              <a:sym typeface="Gill Sans"/>
            </a:endParaRPr>
          </a:p>
        </p:txBody>
      </p:sp>
      <p:cxnSp>
        <p:nvCxnSpPr>
          <p:cNvPr id="14" name="Straight Arrow Connector 13">
            <a:extLst>
              <a:ext uri="{FF2B5EF4-FFF2-40B4-BE49-F238E27FC236}">
                <a16:creationId xmlns:a16="http://schemas.microsoft.com/office/drawing/2014/main" id="{D1F3EE6C-D2DD-864B-A1A8-EBCE8354D3C4}"/>
              </a:ext>
            </a:extLst>
          </p:cNvPr>
          <p:cNvCxnSpPr>
            <a:cxnSpLocks/>
            <a:stCxn id="6" idx="0"/>
          </p:cNvCxnSpPr>
          <p:nvPr/>
        </p:nvCxnSpPr>
        <p:spPr>
          <a:xfrm flipV="1">
            <a:off x="14935200" y="7952350"/>
            <a:ext cx="1024690" cy="2098029"/>
          </a:xfrm>
          <a:prstGeom prst="straightConnector1">
            <a:avLst/>
          </a:prstGeom>
          <a:noFill/>
          <a:ln w="79375" cap="flat">
            <a:solidFill>
              <a:srgbClr val="000000"/>
            </a:solidFill>
            <a:prstDash val="solid"/>
            <a:miter lim="400000"/>
            <a:headEnd w="lg" len="lg"/>
            <a:tailEnd type="triangle"/>
          </a:ln>
          <a:effectLst/>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3C9C2E26-0693-6B49-96BC-C8DD64502D2F}"/>
              </a:ext>
            </a:extLst>
          </p:cNvPr>
          <p:cNvCxnSpPr>
            <a:cxnSpLocks/>
          </p:cNvCxnSpPr>
          <p:nvPr/>
        </p:nvCxnSpPr>
        <p:spPr>
          <a:xfrm flipH="1" flipV="1">
            <a:off x="19278600" y="7959265"/>
            <a:ext cx="1333500" cy="2022937"/>
          </a:xfrm>
          <a:prstGeom prst="straightConnector1">
            <a:avLst/>
          </a:prstGeom>
          <a:noFill/>
          <a:ln w="79375" cap="flat">
            <a:solidFill>
              <a:srgbClr val="000000"/>
            </a:solidFill>
            <a:prstDash val="solid"/>
            <a:miter lim="400000"/>
            <a:headEnd w="lg" len="lg"/>
            <a:tailEnd type="triangle"/>
          </a:ln>
          <a:effectLst/>
        </p:spPr>
        <p:style>
          <a:lnRef idx="0">
            <a:scrgbClr r="0" g="0" b="0"/>
          </a:lnRef>
          <a:fillRef idx="0">
            <a:scrgbClr r="0" g="0" b="0"/>
          </a:fillRef>
          <a:effectRef idx="0">
            <a:scrgbClr r="0" g="0" b="0"/>
          </a:effectRef>
          <a:fontRef idx="none"/>
        </p:style>
      </p:cxnSp>
      <p:sp>
        <p:nvSpPr>
          <p:cNvPr id="23" name="Rectangle 22">
            <a:extLst>
              <a:ext uri="{FF2B5EF4-FFF2-40B4-BE49-F238E27FC236}">
                <a16:creationId xmlns:a16="http://schemas.microsoft.com/office/drawing/2014/main" id="{C6695004-F304-2644-89D3-C7F159F1D022}"/>
              </a:ext>
            </a:extLst>
          </p:cNvPr>
          <p:cNvSpPr/>
          <p:nvPr/>
        </p:nvSpPr>
        <p:spPr>
          <a:xfrm>
            <a:off x="2362200" y="5684520"/>
            <a:ext cx="4495800" cy="640080"/>
          </a:xfrm>
          <a:prstGeom prst="rect">
            <a:avLst/>
          </a:prstGeom>
          <a:solidFill>
            <a:srgbClr val="FFFF00"/>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1" name="TextBox 20">
            <a:extLst>
              <a:ext uri="{FF2B5EF4-FFF2-40B4-BE49-F238E27FC236}">
                <a16:creationId xmlns:a16="http://schemas.microsoft.com/office/drawing/2014/main" id="{F6FBC859-1B83-2F4D-86B1-43587D505014}"/>
              </a:ext>
            </a:extLst>
          </p:cNvPr>
          <p:cNvSpPr txBox="1">
            <a:spLocks noChangeAspect="1"/>
          </p:cNvSpPr>
          <p:nvPr/>
        </p:nvSpPr>
        <p:spPr>
          <a:xfrm>
            <a:off x="1657350" y="3454215"/>
            <a:ext cx="9315450" cy="4708982"/>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no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27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future&lt;</a:t>
            </a:r>
            <a:r>
              <a:rPr kumimoji="0" lang="en-US" sz="27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27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&gt; </a:t>
            </a:r>
            <a:r>
              <a:rPr kumimoji="0" lang="en-US" sz="27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27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27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promise&lt;</a:t>
            </a:r>
            <a:r>
              <a:rPr kumimoji="0" lang="en-US" sz="27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27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&gt; p;</a:t>
            </a:r>
          </a:p>
          <a:p>
            <a:pPr marL="0" marR="0" indent="0" defTabSz="457200" rtl="0" fontAlgn="auto" latinLnBrk="1" hangingPunct="0">
              <a:lnSpc>
                <a:spcPct val="110000"/>
              </a:lnSpc>
              <a:spcBef>
                <a:spcPts val="0"/>
              </a:spcBef>
              <a:spcAft>
                <a:spcPts val="0"/>
              </a:spcAft>
              <a:buClrTx/>
              <a:buSzTx/>
              <a:buFontTx/>
              <a:buNone/>
              <a:tabLst/>
            </a:pP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27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p.get_future</a:t>
            </a: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27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a:t>
            </a:r>
            <a:r>
              <a:rPr kumimoji="0" lang="en-US" sz="27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mutable</a:t>
            </a:r>
            <a:r>
              <a:rPr kumimoji="0" lang="en-US" sz="27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27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marL="0" marR="0" indent="0" defTabSz="457200" rtl="0" fontAlgn="auto" latinLnBrk="1" hangingPunct="0">
              <a:lnSpc>
                <a:spcPct val="110000"/>
              </a:lnSpc>
              <a:spcBef>
                <a:spcPts val="0"/>
              </a:spcBef>
              <a:spcAft>
                <a:spcPts val="0"/>
              </a:spcAft>
              <a:buClrTx/>
              <a:buSzTx/>
              <a:buFontTx/>
              <a:buNone/>
              <a:tabLst/>
            </a:pP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(answer);</a:t>
            </a:r>
          </a:p>
          <a:p>
            <a:pPr marL="0" marR="0" indent="0" defTabSz="457200" rtl="0" fontAlgn="auto" latinLnBrk="1" hangingPunct="0">
              <a:lnSpc>
                <a:spcPct val="110000"/>
              </a:lnSpc>
              <a:spcBef>
                <a:spcPts val="0"/>
              </a:spcBef>
              <a:spcAft>
                <a:spcPts val="0"/>
              </a:spcAft>
              <a:buClrTx/>
              <a:buSzTx/>
              <a:buFontTx/>
              <a:buNone/>
              <a:tabLst/>
            </a:pP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a:t>
            </a:r>
          </a:p>
          <a:p>
            <a:pPr marL="0" marR="0" indent="0" defTabSz="457200" rtl="0" fontAlgn="auto" latinLnBrk="1" hangingPunct="0">
              <a:lnSpc>
                <a:spcPct val="110000"/>
              </a:lnSpc>
              <a:spcBef>
                <a:spcPts val="0"/>
              </a:spcBef>
              <a:spcAft>
                <a:spcPts val="0"/>
              </a:spcAft>
              <a:buClrTx/>
              <a:buSzTx/>
              <a:buFontTx/>
              <a:buNone/>
              <a:tabLst/>
            </a:pPr>
            <a:r>
              <a:rPr lang="en-US" sz="27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27" name="Rectangle 26">
            <a:extLst>
              <a:ext uri="{FF2B5EF4-FFF2-40B4-BE49-F238E27FC236}">
                <a16:creationId xmlns:a16="http://schemas.microsoft.com/office/drawing/2014/main" id="{1EE98988-DEF3-0A48-910A-74F99AADA833}"/>
              </a:ext>
            </a:extLst>
          </p:cNvPr>
          <p:cNvSpPr/>
          <p:nvPr/>
        </p:nvSpPr>
        <p:spPr>
          <a:xfrm>
            <a:off x="2057400" y="9601200"/>
            <a:ext cx="6096000" cy="640080"/>
          </a:xfrm>
          <a:prstGeom prst="rect">
            <a:avLst/>
          </a:prstGeom>
          <a:solidFill>
            <a:srgbClr val="FFFF00"/>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2" name="TextBox 21">
            <a:extLst>
              <a:ext uri="{FF2B5EF4-FFF2-40B4-BE49-F238E27FC236}">
                <a16:creationId xmlns:a16="http://schemas.microsoft.com/office/drawing/2014/main" id="{26854B82-5556-1F49-ADCB-A389B1E5AA59}"/>
              </a:ext>
            </a:extLst>
          </p:cNvPr>
          <p:cNvSpPr txBox="1">
            <a:spLocks noChangeAspect="1"/>
          </p:cNvSpPr>
          <p:nvPr/>
        </p:nvSpPr>
        <p:spPr>
          <a:xfrm>
            <a:off x="1657350" y="8681014"/>
            <a:ext cx="9315450" cy="333783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normAutofit lnSpcReduction="10000"/>
          </a:bodyPr>
          <a:lstStyle/>
          <a:p>
            <a:pPr marL="0" marR="0" indent="0" defTabSz="457200" rtl="0" fontAlgn="auto" latinLnBrk="1" hangingPunct="0">
              <a:lnSpc>
                <a:spcPct val="110000"/>
              </a:lnSpc>
              <a:spcBef>
                <a:spcPts val="0"/>
              </a:spcBef>
              <a:spcAft>
                <a:spcPts val="0"/>
              </a:spcAft>
              <a:buClrTx/>
              <a:buSzTx/>
              <a:buFontTx/>
              <a:buNone/>
              <a:tabLst/>
            </a:pPr>
            <a:r>
              <a:rPr kumimoji="0" lang="en-US" sz="27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27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f.then</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f2.get()); </a:t>
            </a:r>
            <a:endPar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26" name="Right Arrow 25">
            <a:extLst>
              <a:ext uri="{FF2B5EF4-FFF2-40B4-BE49-F238E27FC236}">
                <a16:creationId xmlns:a16="http://schemas.microsoft.com/office/drawing/2014/main" id="{484D1637-18FD-AF4A-8866-DFAF7B79D541}"/>
              </a:ext>
            </a:extLst>
          </p:cNvPr>
          <p:cNvSpPr/>
          <p:nvPr/>
        </p:nvSpPr>
        <p:spPr>
          <a:xfrm>
            <a:off x="12192000" y="4177335"/>
            <a:ext cx="2209800" cy="769441"/>
          </a:xfrm>
          <a:prstGeom prst="rightArrow">
            <a:avLst/>
          </a:prstGeom>
          <a:solidFill>
            <a:schemeClr val="accent4"/>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8" name="Right Arrow 27">
            <a:extLst>
              <a:ext uri="{FF2B5EF4-FFF2-40B4-BE49-F238E27FC236}">
                <a16:creationId xmlns:a16="http://schemas.microsoft.com/office/drawing/2014/main" id="{16D81FAE-144C-2047-A345-420D4367632C}"/>
              </a:ext>
            </a:extLst>
          </p:cNvPr>
          <p:cNvSpPr/>
          <p:nvPr/>
        </p:nvSpPr>
        <p:spPr>
          <a:xfrm>
            <a:off x="12192000" y="4970839"/>
            <a:ext cx="2209800" cy="769441"/>
          </a:xfrm>
          <a:prstGeom prst="rightArrow">
            <a:avLst/>
          </a:prstGeom>
          <a:solidFill>
            <a:schemeClr val="accent4"/>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0" name="Rectangle 19">
            <a:extLst>
              <a:ext uri="{FF2B5EF4-FFF2-40B4-BE49-F238E27FC236}">
                <a16:creationId xmlns:a16="http://schemas.microsoft.com/office/drawing/2014/main" id="{7ACE38B9-50E4-D840-89F3-D839E10A1E1F}"/>
              </a:ext>
            </a:extLst>
          </p:cNvPr>
          <p:cNvSpPr/>
          <p:nvPr/>
        </p:nvSpPr>
        <p:spPr>
          <a:xfrm>
            <a:off x="15384379" y="7189824"/>
            <a:ext cx="4648200" cy="769441"/>
          </a:xfrm>
          <a:prstGeom prst="rect">
            <a:avLst/>
          </a:prstGeom>
          <a:solidFill>
            <a:schemeClr val="tx1"/>
          </a:solidFill>
          <a:ln w="12700" cap="flat">
            <a:solidFill>
              <a:schemeClr val="bg1"/>
            </a:solid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4000" u="none" strike="noStrike" cap="none" spc="0" normalizeH="0" baseline="0">
                <a:ln>
                  <a:noFill/>
                </a:ln>
                <a:solidFill>
                  <a:schemeClr val="bg1"/>
                </a:solidFill>
                <a:effectLst>
                  <a:outerShdw blurRad="38100" dist="12700" dir="5400000" rotWithShape="0">
                    <a:srgbClr val="000000">
                      <a:alpha val="50000"/>
                    </a:srgbClr>
                  </a:outerShdw>
                </a:effectLst>
                <a:uFillTx/>
                <a:latin typeface="Menlo" panose="020B0609030804020204" pitchFamily="49" charset="0"/>
                <a:ea typeface="Menlo" panose="020B0609030804020204" pitchFamily="49" charset="0"/>
                <a:cs typeface="Menlo" panose="020B0609030804020204" pitchFamily="49" charset="0"/>
                <a:sym typeface="Gill Sans"/>
              </a:rPr>
              <a:t>ref count</a:t>
            </a:r>
          </a:p>
        </p:txBody>
      </p:sp>
    </p:spTree>
    <p:extLst>
      <p:ext uri="{BB962C8B-B14F-4D97-AF65-F5344CB8AC3E}">
        <p14:creationId xmlns:p14="http://schemas.microsoft.com/office/powerpoint/2010/main" val="74509193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500"/>
                                        <p:tgtEl>
                                          <p:spTgt spid="2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8" fill="hold" grpId="0" nodeType="clickEffect">
                                  <p:stCondLst>
                                    <p:cond delay="0"/>
                                  </p:stCondLst>
                                  <p:childTnLst>
                                    <p:set>
                                      <p:cBhvr>
                                        <p:cTn id="35" dur="1" fill="hold">
                                          <p:stCondLst>
                                            <p:cond delay="0"/>
                                          </p:stCondLst>
                                        </p:cTn>
                                        <p:tgtEl>
                                          <p:spTgt spid="23"/>
                                        </p:tgtEl>
                                        <p:attrNameLst>
                                          <p:attrName>style.visibility</p:attrName>
                                        </p:attrNameLst>
                                      </p:cBhvr>
                                      <p:to>
                                        <p:strVal val="visible"/>
                                      </p:to>
                                    </p:set>
                                    <p:animEffect transition="in" filter="wipe(left)">
                                      <p:cBhvr>
                                        <p:cTn id="36" dur="500"/>
                                        <p:tgtEl>
                                          <p:spTgt spid="23"/>
                                        </p:tgtEl>
                                      </p:cBhvr>
                                    </p:animEffect>
                                  </p:childTnLst>
                                </p:cTn>
                              </p:par>
                              <p:par>
                                <p:cTn id="37" presetID="22" presetClass="entr" presetSubtype="8"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wipe(left)">
                                      <p:cBhvr>
                                        <p:cTn id="39" dur="500"/>
                                        <p:tgtEl>
                                          <p:spTgt spid="2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500"/>
                                        <p:tgtEl>
                                          <p:spTgt spid="2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500"/>
                                        <p:tgtEl>
                                          <p:spTgt spid="28"/>
                                        </p:tgtEl>
                                      </p:cBhvr>
                                    </p:animEffect>
                                  </p:childTnLst>
                                </p:cTn>
                              </p:par>
                            </p:childTnLst>
                          </p:cTn>
                        </p:par>
                        <p:par>
                          <p:cTn id="48" fill="hold">
                            <p:stCondLst>
                              <p:cond delay="500"/>
                            </p:stCondLst>
                            <p:childTnLst>
                              <p:par>
                                <p:cTn id="49" presetID="26" presetClass="emph" presetSubtype="0" repeatCount="3000" fill="hold" grpId="0" nodeType="afterEffect">
                                  <p:stCondLst>
                                    <p:cond delay="0"/>
                                  </p:stCondLst>
                                  <p:childTnLst>
                                    <p:animEffect transition="out" filter="fade">
                                      <p:cBhvr>
                                        <p:cTn id="50" dur="500" tmFilter="0, 0; .2, .5; .8, .5; 1, 0"/>
                                        <p:tgtEl>
                                          <p:spTgt spid="3"/>
                                        </p:tgtEl>
                                      </p:cBhvr>
                                    </p:animEffect>
                                    <p:animScale>
                                      <p:cBhvr>
                                        <p:cTn id="51" dur="250" autoRev="1" fill="hold"/>
                                        <p:tgtEl>
                                          <p:spTgt spid="3"/>
                                        </p:tgtEl>
                                      </p:cBhvr>
                                      <p:by x="105000" y="105000"/>
                                    </p:animScale>
                                  </p:childTnLst>
                                </p:cTn>
                              </p:par>
                              <p:par>
                                <p:cTn id="52" presetID="26" presetClass="emph" presetSubtype="0" repeatCount="3000" fill="hold" grpId="0" nodeType="withEffect">
                                  <p:stCondLst>
                                    <p:cond delay="0"/>
                                  </p:stCondLst>
                                  <p:childTnLst>
                                    <p:animEffect transition="out" filter="fade">
                                      <p:cBhvr>
                                        <p:cTn id="53" dur="500" tmFilter="0, 0; .2, .5; .8, .5; 1, 0"/>
                                        <p:tgtEl>
                                          <p:spTgt spid="9"/>
                                        </p:tgtEl>
                                      </p:cBhvr>
                                    </p:animEffect>
                                    <p:animScale>
                                      <p:cBhvr>
                                        <p:cTn id="54" dur="250" autoRev="1" fill="hold"/>
                                        <p:tgtEl>
                                          <p:spTgt spid="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9" grpId="0" animBg="1"/>
      <p:bldP spid="9" grpId="1" animBg="1"/>
      <p:bldP spid="10" grpId="0" animBg="1"/>
      <p:bldP spid="11" grpId="0" animBg="1"/>
      <p:bldP spid="6" grpId="0" animBg="1"/>
      <p:bldP spid="12" grpId="0" animBg="1"/>
      <p:bldP spid="23" grpId="0" animBg="1"/>
      <p:bldP spid="27" grpId="0" animBg="1"/>
      <p:bldP spid="26" grpId="0" animBg="1"/>
      <p:bldP spid="28" grpId="0" animBg="1"/>
      <p:bldP spid="20"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Shape 34">
            <a:extLst>
              <a:ext uri="{FF2B5EF4-FFF2-40B4-BE49-F238E27FC236}">
                <a16:creationId xmlns:a16="http://schemas.microsoft.com/office/drawing/2014/main" id="{F77C24FA-ACD2-CF43-BE12-CBA1B68BF806}"/>
              </a:ext>
            </a:extLst>
          </p:cNvPr>
          <p:cNvSpPr>
            <a:spLocks noChangeArrowheads="1"/>
          </p:cNvSpPr>
          <p:nvPr/>
        </p:nvSpPr>
        <p:spPr bwMode="auto">
          <a:xfrm>
            <a:off x="9753600" y="1641187"/>
            <a:ext cx="13030200" cy="1043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wrap="square" lIns="0" tIns="0" rIns="0" bIns="0">
            <a:spAutoFit/>
          </a:bodyPr>
          <a:lstStyle>
            <a:lvl1pPr algn="ctr">
              <a:lnSpc>
                <a:spcPct val="110000"/>
              </a:lnSpc>
              <a:defRPr sz="9000">
                <a:solidFill>
                  <a:srgbClr val="7D8490"/>
                </a:solidFill>
                <a:latin typeface="Vista Sans OT Medium" pitchFamily="2" charset="0"/>
                <a:cs typeface="Vista Sans OT Medium" pitchFamily="2" charset="0"/>
                <a:sym typeface="Vista Sans OT Medium" pitchFamily="2" charset="0"/>
              </a:defRPr>
            </a:lvl1pPr>
            <a:lvl2pPr marL="742950" indent="-285750" algn="ctr">
              <a:lnSpc>
                <a:spcPct val="110000"/>
              </a:lnSpc>
              <a:defRPr sz="9000">
                <a:solidFill>
                  <a:srgbClr val="7D8490"/>
                </a:solidFill>
                <a:latin typeface="Vista Sans OT Medium" pitchFamily="2" charset="0"/>
                <a:cs typeface="Vista Sans OT Medium" pitchFamily="2" charset="0"/>
                <a:sym typeface="Vista Sans OT Medium" pitchFamily="2" charset="0"/>
              </a:defRPr>
            </a:lvl2pPr>
            <a:lvl3pPr marL="11430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3pPr>
            <a:lvl4pPr marL="16002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4pPr>
            <a:lvl5pPr marL="20574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5pPr>
            <a:lvl6pPr marL="25146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6pPr>
            <a:lvl7pPr marL="29718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7pPr>
            <a:lvl8pPr marL="34290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8pPr>
            <a:lvl9pPr marL="38862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9pPr>
          </a:lstStyle>
          <a:p>
            <a:pPr eaLnBrk="1" fontAlgn="t" hangingPunct="1">
              <a:lnSpc>
                <a:spcPct val="80000"/>
              </a:lnSpc>
            </a:pPr>
            <a:r>
              <a:rPr lang="en-US" altLang="en-US" sz="12000" b="1">
                <a:solidFill>
                  <a:schemeClr val="bg1"/>
                </a:solidFill>
                <a:latin typeface="FreightSansLFPro-Semibold" pitchFamily="2" charset="0"/>
                <a:cs typeface="FreightSansLFPro-Semibold" pitchFamily="2" charset="0"/>
                <a:sym typeface="FreightSansLFPro-Semibold" pitchFamily="2" charset="0"/>
              </a:rPr>
              <a:t>How successful would the STL be if iterators all did </a:t>
            </a:r>
            <a:r>
              <a:rPr lang="en-US" altLang="en-US" sz="12000" b="1">
                <a:solidFill>
                  <a:schemeClr val="accent4"/>
                </a:solidFill>
                <a:latin typeface="FreightSansLFPro-Semibold" pitchFamily="2" charset="0"/>
                <a:cs typeface="FreightSansLFPro-Semibold" pitchFamily="2" charset="0"/>
                <a:sym typeface="FreightSansLFPro-Semibold" pitchFamily="2" charset="0"/>
              </a:rPr>
              <a:t>allocation</a:t>
            </a:r>
            <a:r>
              <a:rPr lang="en-US" altLang="en-US" sz="12000" b="1">
                <a:solidFill>
                  <a:schemeClr val="bg1"/>
                </a:solidFill>
                <a:latin typeface="FreightSansLFPro-Semibold" pitchFamily="2" charset="0"/>
                <a:cs typeface="FreightSansLFPro-Semibold" pitchFamily="2" charset="0"/>
                <a:sym typeface="FreightSansLFPro-Semibold" pitchFamily="2" charset="0"/>
              </a:rPr>
              <a:t>, </a:t>
            </a:r>
            <a:r>
              <a:rPr lang="en-US" altLang="en-US" sz="12000" b="1">
                <a:solidFill>
                  <a:schemeClr val="accent4"/>
                </a:solidFill>
                <a:latin typeface="FreightSansLFPro-Semibold" pitchFamily="2" charset="0"/>
                <a:cs typeface="FreightSansLFPro-Semibold" pitchFamily="2" charset="0"/>
                <a:sym typeface="FreightSansLFPro-Semibold" pitchFamily="2" charset="0"/>
              </a:rPr>
              <a:t>synchronization</a:t>
            </a:r>
            <a:r>
              <a:rPr lang="en-US" altLang="en-US" sz="12000" b="1">
                <a:solidFill>
                  <a:schemeClr val="bg1"/>
                </a:solidFill>
                <a:latin typeface="FreightSansLFPro-Semibold" pitchFamily="2" charset="0"/>
                <a:cs typeface="FreightSansLFPro-Semibold" pitchFamily="2" charset="0"/>
                <a:sym typeface="FreightSansLFPro-Semibold" pitchFamily="2" charset="0"/>
              </a:rPr>
              <a:t>, and</a:t>
            </a:r>
          </a:p>
          <a:p>
            <a:pPr eaLnBrk="1" fontAlgn="t" hangingPunct="1">
              <a:lnSpc>
                <a:spcPct val="80000"/>
              </a:lnSpc>
            </a:pPr>
            <a:r>
              <a:rPr lang="en-US" altLang="en-US" sz="12000" b="1">
                <a:solidFill>
                  <a:schemeClr val="accent4"/>
                </a:solidFill>
                <a:latin typeface="FreightSansLFPro-Semibold" pitchFamily="2" charset="0"/>
                <a:cs typeface="FreightSansLFPro-Semibold" pitchFamily="2" charset="0"/>
                <a:sym typeface="FreightSansLFPro-Semibold" pitchFamily="2" charset="0"/>
              </a:rPr>
              <a:t>type-erasure</a:t>
            </a:r>
            <a:r>
              <a:rPr lang="en-US" altLang="en-US" sz="12000" b="1">
                <a:solidFill>
                  <a:schemeClr val="bg1"/>
                </a:solidFill>
                <a:latin typeface="FreightSansLFPro-Semibold" pitchFamily="2" charset="0"/>
                <a:cs typeface="FreightSansLFPro-Semibold" pitchFamily="2" charset="0"/>
                <a:sym typeface="FreightSansLFPro-Semibold" pitchFamily="2" charset="0"/>
              </a:rPr>
              <a:t>?</a:t>
            </a:r>
          </a:p>
        </p:txBody>
      </p:sp>
      <p:pic>
        <p:nvPicPr>
          <p:cNvPr id="7" name="Picture 6">
            <a:extLst>
              <a:ext uri="{FF2B5EF4-FFF2-40B4-BE49-F238E27FC236}">
                <a16:creationId xmlns:a16="http://schemas.microsoft.com/office/drawing/2014/main" id="{EDC70015-50D9-1F4D-829C-17CE07E3E2D2}"/>
              </a:ext>
            </a:extLst>
          </p:cNvPr>
          <p:cNvPicPr>
            <a:picLocks noChangeAspect="1"/>
          </p:cNvPicPr>
          <p:nvPr/>
        </p:nvPicPr>
        <p:blipFill>
          <a:blip r:embed="rId2"/>
          <a:stretch>
            <a:fillRect/>
          </a:stretch>
        </p:blipFill>
        <p:spPr>
          <a:xfrm>
            <a:off x="1066800" y="4073812"/>
            <a:ext cx="8001000" cy="8001000"/>
          </a:xfrm>
          <a:prstGeom prst="rect">
            <a:avLst/>
          </a:prstGeom>
        </p:spPr>
      </p:pic>
    </p:spTree>
    <p:extLst>
      <p:ext uri="{BB962C8B-B14F-4D97-AF65-F5344CB8AC3E}">
        <p14:creationId xmlns:p14="http://schemas.microsoft.com/office/powerpoint/2010/main" val="207730319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Text Placeholder 2"/>
          <p:cNvSpPr>
            <a:spLocks noGrp="1"/>
          </p:cNvSpPr>
          <p:nvPr>
            <p:ph type="body" sz="quarter" idx="10"/>
          </p:nvPr>
        </p:nvSpPr>
        <p:spPr/>
        <p:txBody>
          <a:bodyPr/>
          <a:lstStyle/>
          <a:p>
            <a:endParaRPr lang="en-US"/>
          </a:p>
        </p:txBody>
      </p:sp>
      <p:sp>
        <p:nvSpPr>
          <p:cNvPr id="4" name="Text Placeholder 3"/>
          <p:cNvSpPr>
            <a:spLocks noGrp="1"/>
          </p:cNvSpPr>
          <p:nvPr>
            <p:ph type="body" sz="quarter" idx="11"/>
          </p:nvPr>
        </p:nvSpPr>
        <p:spPr/>
        <p:txBody>
          <a:bodyPr/>
          <a:lstStyle/>
          <a:p>
            <a:endParaRPr lang="en-US"/>
          </a:p>
        </p:txBody>
      </p:sp>
      <p:pic>
        <p:nvPicPr>
          <p:cNvPr id="5" name="Picture 4"/>
          <p:cNvPicPr>
            <a:picLocks noChangeAspect="1"/>
          </p:cNvPicPr>
          <p:nvPr/>
        </p:nvPicPr>
        <p:blipFill>
          <a:blip r:embed="rId3"/>
          <a:stretch>
            <a:fillRect/>
          </a:stretch>
        </p:blipFill>
        <p:spPr>
          <a:xfrm>
            <a:off x="0" y="0"/>
            <a:ext cx="24384000" cy="13716000"/>
          </a:xfrm>
          <a:prstGeom prst="rect">
            <a:avLst/>
          </a:prstGeom>
        </p:spPr>
      </p:pic>
    </p:spTree>
    <p:extLst>
      <p:ext uri="{BB962C8B-B14F-4D97-AF65-F5344CB8AC3E}">
        <p14:creationId xmlns:p14="http://schemas.microsoft.com/office/powerpoint/2010/main" val="789560253"/>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AF683-A791-1448-A612-C00BBCA0BA2F}"/>
              </a:ext>
            </a:extLst>
          </p:cNvPr>
          <p:cNvSpPr>
            <a:spLocks noGrp="1"/>
          </p:cNvSpPr>
          <p:nvPr>
            <p:ph type="title"/>
          </p:nvPr>
        </p:nvSpPr>
        <p:spPr/>
        <p:txBody>
          <a:bodyPr/>
          <a:lstStyle/>
          <a:p>
            <a:r>
              <a:rPr lang="en-US"/>
              <a:t>A simple observation…</a:t>
            </a:r>
          </a:p>
        </p:txBody>
      </p:sp>
      <p:sp>
        <p:nvSpPr>
          <p:cNvPr id="4" name="TextBox 3">
            <a:extLst>
              <a:ext uri="{FF2B5EF4-FFF2-40B4-BE49-F238E27FC236}">
                <a16:creationId xmlns:a16="http://schemas.microsoft.com/office/drawing/2014/main" id="{54C9CBD2-6DE5-D74C-8342-02AADD6BDE63}"/>
              </a:ext>
            </a:extLst>
          </p:cNvPr>
          <p:cNvSpPr txBox="1"/>
          <p:nvPr/>
        </p:nvSpPr>
        <p:spPr>
          <a:xfrm>
            <a:off x="1524000" y="3414182"/>
            <a:ext cx="12420600" cy="627864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alpha val="50000"/>
                  </a:schemeClr>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future&lt;int&gt; </a:t>
            </a:r>
            <a:r>
              <a:rPr kumimoji="0" lang="en-US" sz="3600" u="none" strike="noStrike" cap="none" spc="0" normalizeH="0" baseline="0" err="1">
                <a:ln>
                  <a:noFill/>
                </a:ln>
                <a:solidFill>
                  <a:schemeClr val="bg1">
                    <a:alpha val="50000"/>
                  </a:schemeClr>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3600" u="none" strike="noStrike" cap="none" spc="0" normalizeH="0" baseline="0">
                <a:ln>
                  <a:noFill/>
                </a:ln>
                <a:solidFill>
                  <a:schemeClr val="bg1">
                    <a:alpha val="50000"/>
                  </a:schemeClr>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alpha val="50000"/>
                  </a:schemeClr>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promise&lt;int&gt; p;</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auto f =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p.get_future</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alpha val="50000"/>
                  </a:schemeClr>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mutable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int answer = // compute!</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(answer);</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return f;</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7" name="TextBox 6">
            <a:extLst>
              <a:ext uri="{FF2B5EF4-FFF2-40B4-BE49-F238E27FC236}">
                <a16:creationId xmlns:a16="http://schemas.microsoft.com/office/drawing/2014/main" id="{FCCF43C7-8702-1E41-BCEA-4B6BF556D98E}"/>
              </a:ext>
            </a:extLst>
          </p:cNvPr>
          <p:cNvSpPr txBox="1"/>
          <p:nvPr/>
        </p:nvSpPr>
        <p:spPr>
          <a:xfrm>
            <a:off x="10474569" y="7467598"/>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f.then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f2.get());</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5" name="Rounded Rectangular Callout 4">
            <a:extLst>
              <a:ext uri="{FF2B5EF4-FFF2-40B4-BE49-F238E27FC236}">
                <a16:creationId xmlns:a16="http://schemas.microsoft.com/office/drawing/2014/main" id="{2C4BB405-2098-D24D-A410-1021498C0EC7}"/>
              </a:ext>
            </a:extLst>
          </p:cNvPr>
          <p:cNvSpPr/>
          <p:nvPr/>
        </p:nvSpPr>
        <p:spPr>
          <a:xfrm>
            <a:off x="14249400" y="3851672"/>
            <a:ext cx="8915400" cy="3234928"/>
          </a:xfrm>
          <a:prstGeom prst="wedgeRoundRectCallout">
            <a:avLst>
              <a:gd name="adj1" fmla="val 2297"/>
              <a:gd name="adj2" fmla="val 83384"/>
              <a:gd name="adj3" fmla="val 16667"/>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This calling code knows the continuation at the point it calls the algorithm!</a:t>
            </a:r>
          </a:p>
        </p:txBody>
      </p:sp>
      <p:sp>
        <p:nvSpPr>
          <p:cNvPr id="6" name="TextBox 5">
            <a:extLst>
              <a:ext uri="{FF2B5EF4-FFF2-40B4-BE49-F238E27FC236}">
                <a16:creationId xmlns:a16="http://schemas.microsoft.com/office/drawing/2014/main" id="{76BF024A-3C42-EC4B-A517-F75ABCBA9F4B}"/>
              </a:ext>
            </a:extLst>
          </p:cNvPr>
          <p:cNvSpPr txBox="1"/>
          <p:nvPr/>
        </p:nvSpPr>
        <p:spPr>
          <a:xfrm>
            <a:off x="10474569" y="7467598"/>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f.get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8" name="TextBox 7">
            <a:extLst>
              <a:ext uri="{FF2B5EF4-FFF2-40B4-BE49-F238E27FC236}">
                <a16:creationId xmlns:a16="http://schemas.microsoft.com/office/drawing/2014/main" id="{03F9AC25-9BB3-8744-801F-94D638CDBFFA}"/>
              </a:ext>
            </a:extLst>
          </p:cNvPr>
          <p:cNvSpPr txBox="1"/>
          <p:nvPr/>
        </p:nvSpPr>
        <p:spPr>
          <a:xfrm>
            <a:off x="1524000" y="3413779"/>
            <a:ext cx="12420600" cy="688803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template</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&lt;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class</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Cont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&gt;</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future&lt;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&gt;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Cont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c)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promise&lt;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&gt; p;</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p.get_future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c]()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mutable</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(c(answer));</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37207466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1" nodeType="clickEffect">
                                  <p:stCondLst>
                                    <p:cond delay="0"/>
                                  </p:stCondLst>
                                  <p:childTnLst>
                                    <p:animEffect transition="out" filter="fade">
                                      <p:cBhvr>
                                        <p:cTn id="11" dur="500"/>
                                        <p:tgtEl>
                                          <p:spTgt spid="5"/>
                                        </p:tgtEl>
                                      </p:cBhvr>
                                    </p:animEffect>
                                    <p:set>
                                      <p:cBhvr>
                                        <p:cTn id="12" dur="1" fill="hold">
                                          <p:stCondLst>
                                            <p:cond delay="499"/>
                                          </p:stCondLst>
                                        </p:cTn>
                                        <p:tgtEl>
                                          <p:spTgt spid="5"/>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85344-CCA6-1343-8041-88E4D3F79900}"/>
              </a:ext>
            </a:extLst>
          </p:cNvPr>
          <p:cNvSpPr>
            <a:spLocks noGrp="1"/>
          </p:cNvSpPr>
          <p:nvPr>
            <p:ph type="title"/>
          </p:nvPr>
        </p:nvSpPr>
        <p:spPr/>
        <p:txBody>
          <a:bodyPr/>
          <a:lstStyle/>
          <a:p>
            <a:r>
              <a:rPr lang="en-US" dirty="0"/>
              <a:t>A less simple observation...</a:t>
            </a:r>
          </a:p>
        </p:txBody>
      </p:sp>
      <p:sp>
        <p:nvSpPr>
          <p:cNvPr id="3" name="Text Placeholder 2">
            <a:extLst>
              <a:ext uri="{FF2B5EF4-FFF2-40B4-BE49-F238E27FC236}">
                <a16:creationId xmlns:a16="http://schemas.microsoft.com/office/drawing/2014/main" id="{D256A5ED-8162-604F-AE7F-AD6B663AB110}"/>
              </a:ext>
            </a:extLst>
          </p:cNvPr>
          <p:cNvSpPr>
            <a:spLocks noGrp="1"/>
          </p:cNvSpPr>
          <p:nvPr>
            <p:ph type="body" sz="quarter" idx="11"/>
          </p:nvPr>
        </p:nvSpPr>
        <p:spPr/>
        <p:txBody>
          <a:bodyPr/>
          <a:lstStyle/>
          <a:p>
            <a:r>
              <a:rPr lang="en-US" dirty="0"/>
              <a:t>Passing in a continuation avoids (some) synchronization overhead because it removes the race on reading and writing the continuation.</a:t>
            </a:r>
          </a:p>
          <a:p>
            <a:r>
              <a:rPr lang="en-US" dirty="0"/>
              <a:t>We can achieve the same result by starting async work </a:t>
            </a:r>
            <a:r>
              <a:rPr lang="en-US" i="1" u="sng" dirty="0"/>
              <a:t>suspended</a:t>
            </a:r>
            <a:r>
              <a:rPr lang="en-US" dirty="0"/>
              <a:t> and letting the caller add the continuation </a:t>
            </a:r>
            <a:r>
              <a:rPr lang="en-US" i="1" dirty="0"/>
              <a:t>before</a:t>
            </a:r>
            <a:r>
              <a:rPr lang="en-US" dirty="0"/>
              <a:t> launching the work.</a:t>
            </a:r>
          </a:p>
        </p:txBody>
      </p:sp>
    </p:spTree>
    <p:extLst>
      <p:ext uri="{BB962C8B-B14F-4D97-AF65-F5344CB8AC3E}">
        <p14:creationId xmlns:p14="http://schemas.microsoft.com/office/powerpoint/2010/main" val="392822573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left)">
                                      <p:cBhvr>
                                        <p:cTn id="7" dur="1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left)">
                                      <p:cBhvr>
                                        <p:cTn id="12" dur="10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AF683-A791-1448-A612-C00BBCA0BA2F}"/>
              </a:ext>
            </a:extLst>
          </p:cNvPr>
          <p:cNvSpPr>
            <a:spLocks noGrp="1"/>
          </p:cNvSpPr>
          <p:nvPr>
            <p:ph type="title"/>
          </p:nvPr>
        </p:nvSpPr>
        <p:spPr/>
        <p:txBody>
          <a:bodyPr/>
          <a:lstStyle/>
          <a:p>
            <a:r>
              <a:rPr lang="en-US"/>
              <a:t>A less simple observation…</a:t>
            </a:r>
          </a:p>
        </p:txBody>
      </p:sp>
      <p:sp>
        <p:nvSpPr>
          <p:cNvPr id="4" name="TextBox 3">
            <a:extLst>
              <a:ext uri="{FF2B5EF4-FFF2-40B4-BE49-F238E27FC236}">
                <a16:creationId xmlns:a16="http://schemas.microsoft.com/office/drawing/2014/main" id="{54C9CBD2-6DE5-D74C-8342-02AADD6BDE63}"/>
              </a:ext>
            </a:extLst>
          </p:cNvPr>
          <p:cNvSpPr txBox="1"/>
          <p:nvPr/>
        </p:nvSpPr>
        <p:spPr>
          <a:xfrm>
            <a:off x="1524000" y="3414182"/>
            <a:ext cx="12420600" cy="627864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future&lt;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&gt;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promise&lt;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&gt; p;</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p.get_future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mutable</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(answer);</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7" name="TextBox 6">
            <a:extLst>
              <a:ext uri="{FF2B5EF4-FFF2-40B4-BE49-F238E27FC236}">
                <a16:creationId xmlns:a16="http://schemas.microsoft.com/office/drawing/2014/main" id="{FCCF43C7-8702-1E41-BCEA-4B6BF556D98E}"/>
              </a:ext>
            </a:extLst>
          </p:cNvPr>
          <p:cNvSpPr txBox="1"/>
          <p:nvPr/>
        </p:nvSpPr>
        <p:spPr>
          <a:xfrm>
            <a:off x="10474569" y="7467598"/>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alpha val="50000"/>
                  </a:schemeClr>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auto f =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auto f2 =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f.then</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([](int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return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("%d\n", f2.get());</a:t>
            </a:r>
          </a:p>
          <a:p>
            <a:pPr fontAlgn="auto" latinLnBrk="1">
              <a:lnSpc>
                <a:spcPct val="110000"/>
              </a:lnSpc>
              <a:spcBef>
                <a:spcPts val="0"/>
              </a:spcBef>
              <a:spcAft>
                <a:spcPts val="0"/>
              </a:spcAf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10" name="TextBox 9">
            <a:extLst>
              <a:ext uri="{FF2B5EF4-FFF2-40B4-BE49-F238E27FC236}">
                <a16:creationId xmlns:a16="http://schemas.microsoft.com/office/drawing/2014/main" id="{FBD504A2-7C03-FB42-A762-CE1E46211EC2}"/>
              </a:ext>
            </a:extLst>
          </p:cNvPr>
          <p:cNvSpPr txBox="1"/>
          <p:nvPr/>
        </p:nvSpPr>
        <p:spPr>
          <a:xfrm>
            <a:off x="1524000" y="3414182"/>
            <a:ext cx="12420600" cy="566924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return</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mutable</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(answer);</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3" name="Rounded Rectangular Callout 2">
            <a:extLst>
              <a:ext uri="{FF2B5EF4-FFF2-40B4-BE49-F238E27FC236}">
                <a16:creationId xmlns:a16="http://schemas.microsoft.com/office/drawing/2014/main" id="{31728B96-7B97-9242-BF9B-0289DF052875}"/>
              </a:ext>
            </a:extLst>
          </p:cNvPr>
          <p:cNvSpPr/>
          <p:nvPr/>
        </p:nvSpPr>
        <p:spPr>
          <a:xfrm>
            <a:off x="13944600" y="3437626"/>
            <a:ext cx="9601200" cy="1804749"/>
          </a:xfrm>
          <a:prstGeom prst="wedgeRoundRectCallout">
            <a:avLst>
              <a:gd name="adj1" fmla="val -67326"/>
              <a:gd name="adj2" fmla="val -9142"/>
              <a:gd name="adj3" fmla="val 16667"/>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4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Defer the thread launch</a:t>
            </a:r>
            <a:r>
              <a:rPr kumimoji="0" lang="en-US" sz="4800" b="0" i="0" u="none" strike="noStrike" cap="none" spc="0" normalizeH="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 return a </a:t>
            </a:r>
            <a:r>
              <a:rPr kumimoji="0" lang="en-US" sz="4800" b="0" i="1" u="none" strike="noStrike" cap="none" spc="0" normalizeH="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function</a:t>
            </a:r>
            <a:r>
              <a:rPr kumimoji="0" lang="en-US" sz="4800" b="0" i="0" u="none" strike="noStrike" cap="none" spc="0" normalizeH="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that takes a promise instead.</a:t>
            </a:r>
            <a:endParaRPr kumimoji="0" lang="en-US" sz="4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2" name="TextBox 11">
            <a:extLst>
              <a:ext uri="{FF2B5EF4-FFF2-40B4-BE49-F238E27FC236}">
                <a16:creationId xmlns:a16="http://schemas.microsoft.com/office/drawing/2014/main" id="{96D0F64D-DE2D-894A-8678-3A092EBD03AE}"/>
              </a:ext>
            </a:extLst>
          </p:cNvPr>
          <p:cNvSpPr txBox="1"/>
          <p:nvPr/>
        </p:nvSpPr>
        <p:spPr>
          <a:xfrm>
            <a:off x="10474569" y="7467598"/>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f.then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13" name="Rounded Rectangular Callout 12">
            <a:extLst>
              <a:ext uri="{FF2B5EF4-FFF2-40B4-BE49-F238E27FC236}">
                <a16:creationId xmlns:a16="http://schemas.microsoft.com/office/drawing/2014/main" id="{D637E0EA-52C4-8343-B4AB-47F4E6D6023E}"/>
              </a:ext>
            </a:extLst>
          </p:cNvPr>
          <p:cNvSpPr/>
          <p:nvPr/>
        </p:nvSpPr>
        <p:spPr>
          <a:xfrm>
            <a:off x="13944600" y="5395620"/>
            <a:ext cx="9601200" cy="1804749"/>
          </a:xfrm>
          <a:prstGeom prst="wedgeRoundRectCallout">
            <a:avLst>
              <a:gd name="adj1" fmla="val -65128"/>
              <a:gd name="adj2" fmla="val -26031"/>
              <a:gd name="adj3" fmla="val 16667"/>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4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The function returned from </a:t>
            </a:r>
            <a:r>
              <a:rPr kumimoji="0" lang="en-US" sz="4800" b="0" i="0" u="none" strike="noStrike" cap="none" spc="0" normalizeH="0" baseline="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async_algo</a:t>
            </a:r>
            <a:r>
              <a:rPr kumimoji="0" lang="en-US" sz="4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is like a </a:t>
            </a:r>
            <a:r>
              <a:rPr kumimoji="0" lang="en-US" sz="4800" b="0" i="1"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lazy</a:t>
            </a:r>
            <a:r>
              <a:rPr kumimoji="0" lang="en-US" sz="4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a:t>
            </a:r>
            <a:r>
              <a:rPr kumimoji="0" lang="en-US" sz="4800" b="0" i="1"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future</a:t>
            </a:r>
            <a:r>
              <a:rPr kumimoji="0" lang="en-US" sz="4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a:t>
            </a:r>
            <a:r>
              <a:rPr kumimoji="0" lang="en-US" sz="4800" b="0" i="0" u="none" strike="noStrike" cap="none" spc="0" normalizeH="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a:t>
            </a:r>
            <a:endParaRPr kumimoji="0" lang="en-US" sz="4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9" name="TextBox 8">
            <a:extLst>
              <a:ext uri="{FF2B5EF4-FFF2-40B4-BE49-F238E27FC236}">
                <a16:creationId xmlns:a16="http://schemas.microsoft.com/office/drawing/2014/main" id="{C60A8DBD-E9AC-F848-B17C-370BD8CCFAE8}"/>
              </a:ext>
            </a:extLst>
          </p:cNvPr>
          <p:cNvSpPr txBox="1"/>
          <p:nvPr/>
        </p:nvSpPr>
        <p:spPr>
          <a:xfrm>
            <a:off x="10470776" y="7467598"/>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then(f,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419227593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500"/>
                                        <p:tgtEl>
                                          <p:spTgt spid="9"/>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P spid="3" grpId="0" animBg="1"/>
      <p:bldP spid="13" grpId="0" animBg="1"/>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Box 2">
            <a:extLst>
              <a:ext uri="{FF2B5EF4-FFF2-40B4-BE49-F238E27FC236}">
                <a16:creationId xmlns:a16="http://schemas.microsoft.com/office/drawing/2014/main" id="{3FEB7856-0EDC-7A48-9BE3-5EAA40AD0927}"/>
              </a:ext>
            </a:extLst>
          </p:cNvPr>
          <p:cNvSpPr txBox="1"/>
          <p:nvPr/>
        </p:nvSpPr>
        <p:spPr>
          <a:xfrm>
            <a:off x="1524000" y="3414182"/>
            <a:ext cx="12420600" cy="566924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return</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mutable</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(answer);</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2" name="Title 1">
            <a:extLst>
              <a:ext uri="{FF2B5EF4-FFF2-40B4-BE49-F238E27FC236}">
                <a16:creationId xmlns:a16="http://schemas.microsoft.com/office/drawing/2014/main" id="{620AF683-A791-1448-A612-C00BBCA0BA2F}"/>
              </a:ext>
            </a:extLst>
          </p:cNvPr>
          <p:cNvSpPr>
            <a:spLocks noGrp="1"/>
          </p:cNvSpPr>
          <p:nvPr>
            <p:ph type="title"/>
          </p:nvPr>
        </p:nvSpPr>
        <p:spPr/>
        <p:txBody>
          <a:bodyPr/>
          <a:lstStyle/>
          <a:p>
            <a:r>
              <a:rPr lang="en-US"/>
              <a:t>then() is just an algorithm</a:t>
            </a:r>
          </a:p>
        </p:txBody>
      </p:sp>
      <p:sp>
        <p:nvSpPr>
          <p:cNvPr id="7" name="TextBox 6">
            <a:extLst>
              <a:ext uri="{FF2B5EF4-FFF2-40B4-BE49-F238E27FC236}">
                <a16:creationId xmlns:a16="http://schemas.microsoft.com/office/drawing/2014/main" id="{FCCF43C7-8702-1E41-BCEA-4B6BF556D98E}"/>
              </a:ext>
            </a:extLst>
          </p:cNvPr>
          <p:cNvSpPr txBox="1"/>
          <p:nvPr/>
        </p:nvSpPr>
        <p:spPr>
          <a:xfrm>
            <a:off x="10474569" y="7467598"/>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alpha val="50000"/>
                  </a:schemeClr>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auto f =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auto f2 =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f.then</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([](int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return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("%d\n", f2.get());</a:t>
            </a:r>
          </a:p>
          <a:p>
            <a:pPr fontAlgn="auto" latinLnBrk="1">
              <a:lnSpc>
                <a:spcPct val="110000"/>
              </a:lnSpc>
              <a:spcBef>
                <a:spcPts val="0"/>
              </a:spcBef>
              <a:spcAft>
                <a:spcPts val="0"/>
              </a:spcAft>
            </a:pPr>
            <a:r>
              <a:rPr lang="en-US" sz="3600">
                <a:solidFill>
                  <a:schemeClr val="bg1">
                    <a:alpha val="50000"/>
                  </a:schemeClr>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8" name="TextBox 7">
            <a:extLst>
              <a:ext uri="{FF2B5EF4-FFF2-40B4-BE49-F238E27FC236}">
                <a16:creationId xmlns:a16="http://schemas.microsoft.com/office/drawing/2014/main" id="{D044FDA2-77A5-3140-8297-399BA62AE777}"/>
              </a:ext>
            </a:extLst>
          </p:cNvPr>
          <p:cNvSpPr txBox="1"/>
          <p:nvPr/>
        </p:nvSpPr>
        <p:spPr>
          <a:xfrm>
            <a:off x="1524000" y="2789362"/>
            <a:ext cx="17678400" cy="688803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then(</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task,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fun)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p>
          <a:p>
            <a:pPr marL="0" marR="0" indent="0" defTabSz="457200" rtl="0" fontAlgn="auto" latinLnBrk="1" hangingPunct="0">
              <a:lnSpc>
                <a:spcPct val="110000"/>
              </a:lnSpc>
              <a:spcBef>
                <a:spcPts val="0"/>
              </a:spcBef>
              <a:spcAft>
                <a:spcPts val="0"/>
              </a:spcAft>
              <a:buClrTx/>
              <a:buSzTx/>
              <a:buFontTx/>
              <a:buNone/>
              <a:tabLst/>
            </a:pPr>
            <a:endPar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task(???);</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11" name="TextBox 10">
            <a:extLst>
              <a:ext uri="{FF2B5EF4-FFF2-40B4-BE49-F238E27FC236}">
                <a16:creationId xmlns:a16="http://schemas.microsoft.com/office/drawing/2014/main" id="{B4D880E3-19EE-7D4C-AA72-A9EEED97AC74}"/>
              </a:ext>
            </a:extLst>
          </p:cNvPr>
          <p:cNvSpPr txBox="1"/>
          <p:nvPr/>
        </p:nvSpPr>
        <p:spPr>
          <a:xfrm>
            <a:off x="1524000" y="2789361"/>
            <a:ext cx="17678400" cy="688803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then(</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task,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fun)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p>
          <a:p>
            <a:pPr lvl="0" fontAlgn="auto" latinLnBrk="1">
              <a:lnSpc>
                <a:spcPct val="110000"/>
              </a:lnSpc>
              <a:spcBef>
                <a:spcPts val="0"/>
              </a:spcBef>
              <a:spcAft>
                <a:spcPts val="0"/>
              </a:spcAft>
            </a:pP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 _promise {</a:t>
            </a:r>
          </a:p>
          <a:p>
            <a:pPr lvl="0" fontAlgn="auto" latinLnBrk="1">
              <a:lnSpc>
                <a:spcPct val="110000"/>
              </a:lnSpc>
              <a:spcBef>
                <a:spcPts val="0"/>
              </a:spcBef>
              <a:spcAft>
                <a:spcPts val="0"/>
              </a:spcAft>
            </a:pPr>
            <a:endPar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endParaRPr>
          </a:p>
          <a:p>
            <a:pPr lvl="0" fontAlgn="auto" latinLnBrk="1">
              <a:lnSpc>
                <a:spcPct val="110000"/>
              </a:lnSpc>
              <a:spcBef>
                <a:spcPts val="0"/>
              </a:spcBef>
              <a:spcAft>
                <a:spcPts val="0"/>
              </a:spcAft>
            </a:pPr>
            <a:endPar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endParaRPr>
          </a:p>
          <a:p>
            <a:pPr lvl="0"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void</a:t>
            </a: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set_value</a:t>
            </a: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 ...vs) { ??? }</a:t>
            </a:r>
          </a:p>
          <a:p>
            <a:pPr lvl="0" fontAlgn="auto" latinLnBrk="1">
              <a:lnSpc>
                <a:spcPct val="110000"/>
              </a:lnSpc>
              <a:spcBef>
                <a:spcPts val="0"/>
              </a:spcBef>
              <a:spcAft>
                <a:spcPts val="0"/>
              </a:spcAft>
            </a:pP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set_exception</a:t>
            </a: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 e) { ??? }</a:t>
            </a:r>
          </a:p>
          <a:p>
            <a:pPr lvl="0" fontAlgn="auto" latinLnBrk="1">
              <a:lnSpc>
                <a:spcPct val="110000"/>
              </a:lnSpc>
              <a:spcBef>
                <a:spcPts val="0"/>
              </a:spcBef>
              <a:spcAft>
                <a:spcPts val="0"/>
              </a:spcAft>
            </a:pPr>
            <a:r>
              <a:rPr lang="en-US" sz="3600" dirty="0">
                <a:solidFill>
                  <a:srgbClr val="4E5665"/>
                </a:solidFill>
                <a:latin typeface="Menlo" panose="020B0609030804020204" pitchFamily="49" charset="0"/>
                <a:ea typeface="Menlo" panose="020B0609030804020204" pitchFamily="49" charset="0"/>
                <a:cs typeface="Menlo" panose="020B0609030804020204" pitchFamily="49" charset="0"/>
                <a:sym typeface="Vista Sans OT Medium"/>
              </a:rPr>
              <a:t>    };</a:t>
            </a:r>
          </a:p>
          <a:p>
            <a:pPr lvl="0"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task(_promise{???});</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9" name="TextBox 8">
            <a:extLst>
              <a:ext uri="{FF2B5EF4-FFF2-40B4-BE49-F238E27FC236}">
                <a16:creationId xmlns:a16="http://schemas.microsoft.com/office/drawing/2014/main" id="{295C16EE-BB17-C84A-B227-64D6B1B2985E}"/>
              </a:ext>
            </a:extLst>
          </p:cNvPr>
          <p:cNvSpPr txBox="1"/>
          <p:nvPr/>
        </p:nvSpPr>
        <p:spPr>
          <a:xfrm>
            <a:off x="1524000" y="2788628"/>
            <a:ext cx="17678400" cy="688803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then(</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task,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fun)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_promise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decltype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 p_;</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decltype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(fun) fun_;</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set_value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 { p_.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set_value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(fun_(vs...));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set_exception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 { p_.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set_exception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task(_promise{p, fun});</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5" name="Rounded Rectangular Callout 4">
            <a:extLst>
              <a:ext uri="{FF2B5EF4-FFF2-40B4-BE49-F238E27FC236}">
                <a16:creationId xmlns:a16="http://schemas.microsoft.com/office/drawing/2014/main" id="{4C84DA9D-94CE-E34F-96FE-26513501466B}"/>
              </a:ext>
            </a:extLst>
          </p:cNvPr>
          <p:cNvSpPr/>
          <p:nvPr/>
        </p:nvSpPr>
        <p:spPr>
          <a:xfrm>
            <a:off x="11002108" y="2582220"/>
            <a:ext cx="11898923" cy="2621994"/>
          </a:xfrm>
          <a:prstGeom prst="wedgeRoundRectCallout">
            <a:avLst>
              <a:gd name="adj1" fmla="val -60892"/>
              <a:gd name="adj2" fmla="val 20242"/>
              <a:gd name="adj3" fmla="val 16667"/>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4000" u="none" strike="noStrike" cap="none" spc="0" normalizeH="0" baseline="0">
                <a:ln>
                  <a:noFill/>
                </a:ln>
                <a:solidFill>
                  <a:srgbClr val="FFFFFF"/>
                </a:solidFill>
                <a:effectLst>
                  <a:outerShdw blurRad="38100" dist="12700" dir="5400000" rotWithShape="0">
                    <a:srgbClr val="000000">
                      <a:alpha val="50000"/>
                    </a:srgbClr>
                  </a:outerShdw>
                </a:effectLst>
                <a:uFillTx/>
                <a:latin typeface="Menlo" panose="020B0609030804020204" pitchFamily="49" charset="0"/>
                <a:ea typeface="Menlo" panose="020B0609030804020204" pitchFamily="49" charset="0"/>
                <a:cs typeface="Menlo" panose="020B0609030804020204" pitchFamily="49" charset="0"/>
                <a:sym typeface="Gill Sans"/>
              </a:rPr>
              <a:t>then()</a:t>
            </a:r>
            <a:r>
              <a:rPr kumimoji="0" lang="en-US" sz="4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returns a lazy future that applies a function to the value produced by another lazy future.</a:t>
            </a:r>
          </a:p>
        </p:txBody>
      </p:sp>
      <p:sp>
        <p:nvSpPr>
          <p:cNvPr id="13" name="Rounded Rectangular Callout 12">
            <a:extLst>
              <a:ext uri="{FF2B5EF4-FFF2-40B4-BE49-F238E27FC236}">
                <a16:creationId xmlns:a16="http://schemas.microsoft.com/office/drawing/2014/main" id="{C257A3C7-FE25-F948-BD2D-E9468310B7C7}"/>
              </a:ext>
            </a:extLst>
          </p:cNvPr>
          <p:cNvSpPr/>
          <p:nvPr/>
        </p:nvSpPr>
        <p:spPr>
          <a:xfrm>
            <a:off x="1055077" y="10113298"/>
            <a:ext cx="9296400" cy="1804749"/>
          </a:xfrm>
          <a:prstGeom prst="wedgeRoundRectCallout">
            <a:avLst>
              <a:gd name="adj1" fmla="val -7172"/>
              <a:gd name="adj2" fmla="val -129159"/>
              <a:gd name="adj3" fmla="val 16667"/>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48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Lazy futures expect promise-like things.</a:t>
            </a:r>
          </a:p>
        </p:txBody>
      </p:sp>
      <p:sp>
        <p:nvSpPr>
          <p:cNvPr id="12" name="TextBox 11">
            <a:extLst>
              <a:ext uri="{FF2B5EF4-FFF2-40B4-BE49-F238E27FC236}">
                <a16:creationId xmlns:a16="http://schemas.microsoft.com/office/drawing/2014/main" id="{96D0F64D-DE2D-894A-8678-3A092EBD03AE}"/>
              </a:ext>
            </a:extLst>
          </p:cNvPr>
          <p:cNvSpPr txBox="1"/>
          <p:nvPr/>
        </p:nvSpPr>
        <p:spPr>
          <a:xfrm>
            <a:off x="10474569" y="7467598"/>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then(f,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21553901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5"/>
                                        </p:tgtEl>
                                      </p:cBhvr>
                                    </p:animEffect>
                                    <p:set>
                                      <p:cBhvr>
                                        <p:cTn id="16" dur="1" fill="hold">
                                          <p:stCondLst>
                                            <p:cond delay="499"/>
                                          </p:stCondLst>
                                        </p:cTn>
                                        <p:tgtEl>
                                          <p:spTgt spid="5"/>
                                        </p:tgtEl>
                                        <p:attrNameLst>
                                          <p:attrName>style.visibility</p:attrName>
                                        </p:attrNameLst>
                                      </p:cBhvr>
                                      <p:to>
                                        <p:strVal val="hidden"/>
                                      </p:to>
                                    </p:se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xit" presetSubtype="0" fill="hold" grpId="1" nodeType="clickEffect">
                                  <p:stCondLst>
                                    <p:cond delay="0"/>
                                  </p:stCondLst>
                                  <p:childTnLst>
                                    <p:animEffect transition="out" filter="fade">
                                      <p:cBhvr>
                                        <p:cTn id="28" dur="500"/>
                                        <p:tgtEl>
                                          <p:spTgt spid="13"/>
                                        </p:tgtEl>
                                      </p:cBhvr>
                                    </p:animEffect>
                                    <p:set>
                                      <p:cBhvr>
                                        <p:cTn id="29" dur="1" fill="hold">
                                          <p:stCondLst>
                                            <p:cond delay="499"/>
                                          </p:stCondLst>
                                        </p:cTn>
                                        <p:tgtEl>
                                          <p:spTgt spid="13"/>
                                        </p:tgtEl>
                                        <p:attrNameLst>
                                          <p:attrName>style.visibility</p:attrName>
                                        </p:attrNameLst>
                                      </p:cBhvr>
                                      <p:to>
                                        <p:strVal val="hidden"/>
                                      </p:to>
                                    </p:se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9" grpId="0" animBg="1"/>
      <p:bldP spid="5" grpId="0" animBg="1"/>
      <p:bldP spid="5" grpId="1" animBg="1"/>
      <p:bldP spid="13" grpId="0" animBg="1"/>
      <p:bldP spid="13"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AF683-A791-1448-A612-C00BBCA0BA2F}"/>
              </a:ext>
            </a:extLst>
          </p:cNvPr>
          <p:cNvSpPr>
            <a:spLocks noGrp="1"/>
          </p:cNvSpPr>
          <p:nvPr>
            <p:ph type="title"/>
          </p:nvPr>
        </p:nvSpPr>
        <p:spPr/>
        <p:txBody>
          <a:bodyPr/>
          <a:lstStyle/>
          <a:p>
            <a:r>
              <a:rPr lang="en-US"/>
              <a:t>Use then() to compose lazy futures</a:t>
            </a:r>
          </a:p>
        </p:txBody>
      </p:sp>
      <p:sp>
        <p:nvSpPr>
          <p:cNvPr id="10" name="TextBox 9">
            <a:extLst>
              <a:ext uri="{FF2B5EF4-FFF2-40B4-BE49-F238E27FC236}">
                <a16:creationId xmlns:a16="http://schemas.microsoft.com/office/drawing/2014/main" id="{FBD504A2-7C03-FB42-A762-CE1E46211EC2}"/>
              </a:ext>
            </a:extLst>
          </p:cNvPr>
          <p:cNvSpPr txBox="1"/>
          <p:nvPr/>
        </p:nvSpPr>
        <p:spPr>
          <a:xfrm>
            <a:off x="1524000" y="3414182"/>
            <a:ext cx="12420600" cy="566924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return</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mutable</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(answer);</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7" name="TextBox 6">
            <a:extLst>
              <a:ext uri="{FF2B5EF4-FFF2-40B4-BE49-F238E27FC236}">
                <a16:creationId xmlns:a16="http://schemas.microsoft.com/office/drawing/2014/main" id="{FCCF43C7-8702-1E41-BCEA-4B6BF556D98E}"/>
              </a:ext>
            </a:extLst>
          </p:cNvPr>
          <p:cNvSpPr txBox="1"/>
          <p:nvPr/>
        </p:nvSpPr>
        <p:spPr>
          <a:xfrm>
            <a:off x="11641015" y="6248804"/>
            <a:ext cx="11230708"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then(f,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 what goes here?</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12" name="TextBox 11">
            <a:extLst>
              <a:ext uri="{FF2B5EF4-FFF2-40B4-BE49-F238E27FC236}">
                <a16:creationId xmlns:a16="http://schemas.microsoft.com/office/drawing/2014/main" id="{96D0F64D-DE2D-894A-8678-3A092EBD03AE}"/>
              </a:ext>
            </a:extLst>
          </p:cNvPr>
          <p:cNvSpPr txBox="1"/>
          <p:nvPr/>
        </p:nvSpPr>
        <p:spPr>
          <a:xfrm>
            <a:off x="11641015" y="6248804"/>
            <a:ext cx="11230708" cy="627864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then(f,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f3 = then(f2,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j)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j);</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6" name="TextBox 5">
            <a:extLst>
              <a:ext uri="{FF2B5EF4-FFF2-40B4-BE49-F238E27FC236}">
                <a16:creationId xmlns:a16="http://schemas.microsoft.com/office/drawing/2014/main" id="{B5DA3FDC-2A6E-D441-BB97-C59312CC5870}"/>
              </a:ext>
            </a:extLst>
          </p:cNvPr>
          <p:cNvSpPr txBox="1"/>
          <p:nvPr/>
        </p:nvSpPr>
        <p:spPr>
          <a:xfrm>
            <a:off x="11629292" y="6242942"/>
            <a:ext cx="11230708" cy="627864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then(f,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f3 = then(f2,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j)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j);</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f3( sink{}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Launch</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8" name="TextBox 7">
            <a:extLst>
              <a:ext uri="{FF2B5EF4-FFF2-40B4-BE49-F238E27FC236}">
                <a16:creationId xmlns:a16="http://schemas.microsoft.com/office/drawing/2014/main" id="{8CCF1DB1-F6A3-B84D-B71A-8F0CB9FA6248}"/>
              </a:ext>
            </a:extLst>
          </p:cNvPr>
          <p:cNvSpPr txBox="1"/>
          <p:nvPr/>
        </p:nvSpPr>
        <p:spPr>
          <a:xfrm>
            <a:off x="2274277" y="8680533"/>
            <a:ext cx="8774723" cy="384105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struct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sink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void</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set_exception</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std::terminate();</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3" name="Rounded Rectangular Callout 2">
            <a:extLst>
              <a:ext uri="{FF2B5EF4-FFF2-40B4-BE49-F238E27FC236}">
                <a16:creationId xmlns:a16="http://schemas.microsoft.com/office/drawing/2014/main" id="{E99AEC0D-C741-6A4E-A184-F5AFB586324E}"/>
              </a:ext>
            </a:extLst>
          </p:cNvPr>
          <p:cNvSpPr/>
          <p:nvPr/>
        </p:nvSpPr>
        <p:spPr>
          <a:xfrm>
            <a:off x="12954000" y="3228795"/>
            <a:ext cx="9917723" cy="1191816"/>
          </a:xfrm>
          <a:prstGeom prst="wedgeRoundRectCallout">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Oops, </a:t>
            </a:r>
            <a:r>
              <a:rPr kumimoji="0" lang="en-US" sz="6000" b="0" i="0" u="none" strike="noStrike" cap="none" spc="0" normalizeH="0" baseline="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printf</a:t>
            </a:r>
            <a:r>
              <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in wrong thread!</a:t>
            </a:r>
          </a:p>
        </p:txBody>
      </p:sp>
      <p:sp>
        <p:nvSpPr>
          <p:cNvPr id="9" name="Rounded Rectangular Callout 8">
            <a:extLst>
              <a:ext uri="{FF2B5EF4-FFF2-40B4-BE49-F238E27FC236}">
                <a16:creationId xmlns:a16="http://schemas.microsoft.com/office/drawing/2014/main" id="{377F6713-959E-7449-9817-BB06033B8563}"/>
              </a:ext>
            </a:extLst>
          </p:cNvPr>
          <p:cNvSpPr/>
          <p:nvPr/>
        </p:nvSpPr>
        <p:spPr>
          <a:xfrm>
            <a:off x="12945207" y="4796468"/>
            <a:ext cx="9917723" cy="1191816"/>
          </a:xfrm>
          <a:prstGeom prst="wedgeRoundRectCallout">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r>
              <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Oops, main no longer blocks!</a:t>
            </a:r>
          </a:p>
        </p:txBody>
      </p:sp>
    </p:spTree>
    <p:extLst>
      <p:ext uri="{BB962C8B-B14F-4D97-AF65-F5344CB8AC3E}">
        <p14:creationId xmlns:p14="http://schemas.microsoft.com/office/powerpoint/2010/main" val="340275696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6" grpId="0" animBg="1"/>
      <p:bldP spid="8" grpId="0" animBg="1"/>
      <p:bldP spid="3" grpId="0" animBg="1"/>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ED04-F646-5F4E-AA89-82C8B6BF6C9D}"/>
              </a:ext>
            </a:extLst>
          </p:cNvPr>
          <p:cNvSpPr>
            <a:spLocks noGrp="1"/>
          </p:cNvSpPr>
          <p:nvPr>
            <p:ph type="title"/>
          </p:nvPr>
        </p:nvSpPr>
        <p:spPr/>
        <p:txBody>
          <a:bodyPr/>
          <a:lstStyle/>
          <a:p>
            <a:r>
              <a:rPr lang="en-US"/>
              <a:t>Blocking is just an algorithm, too</a:t>
            </a:r>
          </a:p>
        </p:txBody>
      </p:sp>
      <p:sp>
        <p:nvSpPr>
          <p:cNvPr id="6" name="TextBox 5">
            <a:extLst>
              <a:ext uri="{FF2B5EF4-FFF2-40B4-BE49-F238E27FC236}">
                <a16:creationId xmlns:a16="http://schemas.microsoft.com/office/drawing/2014/main" id="{31780158-B1EB-2146-8947-AD3E861F95B7}"/>
              </a:ext>
            </a:extLst>
          </p:cNvPr>
          <p:cNvSpPr txBox="1"/>
          <p:nvPr/>
        </p:nvSpPr>
        <p:spPr>
          <a:xfrm>
            <a:off x="12649200" y="3111982"/>
            <a:ext cx="10703170" cy="3028521"/>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template</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&lt; </a:t>
            </a: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class</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 &gt;</a:t>
            </a:r>
          </a:p>
          <a:p>
            <a:pPr marL="0" marR="0" indent="0" defTabSz="457200" rtl="0" fontAlgn="auto" latinLnBrk="1" hangingPunct="0">
              <a:lnSpc>
                <a:spcPct val="110000"/>
              </a:lnSpc>
              <a:spcBef>
                <a:spcPts val="0"/>
              </a:spcBef>
              <a:spcAft>
                <a:spcPts val="0"/>
              </a:spcAft>
              <a:buClrTx/>
              <a:buSzTx/>
              <a:buFontTx/>
              <a:buNone/>
              <a:tabLst/>
            </a:pP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_state {</a:t>
            </a:r>
            <a:endPar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mutex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mtx</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condition_variable</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cv;</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variant&lt;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monostate</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T&gt; data;</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endPar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p:txBody>
      </p:sp>
      <p:sp>
        <p:nvSpPr>
          <p:cNvPr id="7" name="TextBox 6">
            <a:extLst>
              <a:ext uri="{FF2B5EF4-FFF2-40B4-BE49-F238E27FC236}">
                <a16:creationId xmlns:a16="http://schemas.microsoft.com/office/drawing/2014/main" id="{D8164840-B3B4-6241-9CBB-863373FE8D33}"/>
              </a:ext>
            </a:extLst>
          </p:cNvPr>
          <p:cNvSpPr txBox="1"/>
          <p:nvPr/>
        </p:nvSpPr>
        <p:spPr>
          <a:xfrm>
            <a:off x="12649200" y="6841940"/>
            <a:ext cx="10697308" cy="5872377"/>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template</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&lt; </a:t>
            </a: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class</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 &gt;</a:t>
            </a:r>
          </a:p>
          <a:p>
            <a:pPr marL="0" marR="0" indent="0" defTabSz="457200" rtl="0" fontAlgn="auto" latinLnBrk="1" hangingPunct="0">
              <a:lnSpc>
                <a:spcPct val="110000"/>
              </a:lnSpc>
              <a:spcBef>
                <a:spcPts val="0"/>
              </a:spcBef>
              <a:spcAft>
                <a:spcPts val="0"/>
              </a:spcAft>
              <a:buClrTx/>
              <a:buSzTx/>
              <a:buFontTx/>
              <a:buNone/>
              <a:tabLst/>
            </a:pP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_promise {</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_state&lt;T&gt;*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I&gt;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_set(</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xs</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unique_lock</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mtx</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data.</a:t>
            </a:r>
            <a:r>
              <a:rPr lang="en-US" sz="280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emplace&lt;I&gt;(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xs</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cv.notify_one</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void</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set_value</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 { _set&lt;</a:t>
            </a:r>
            <a:r>
              <a:rPr lang="en-US" sz="28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2</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&gt;(vs...); }</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set_exception</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 { _set&lt;</a:t>
            </a:r>
            <a:r>
              <a:rPr lang="en-US" sz="28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&gt;(e); }</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8" name="TextBox 7">
            <a:extLst>
              <a:ext uri="{FF2B5EF4-FFF2-40B4-BE49-F238E27FC236}">
                <a16:creationId xmlns:a16="http://schemas.microsoft.com/office/drawing/2014/main" id="{0F3769E0-D65B-3B4A-959D-FC280F6BAAFE}"/>
              </a:ext>
            </a:extLst>
          </p:cNvPr>
          <p:cNvSpPr txBox="1"/>
          <p:nvPr/>
        </p:nvSpPr>
        <p:spPr>
          <a:xfrm>
            <a:off x="1031630" y="3111982"/>
            <a:ext cx="10931770" cy="966418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template</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&lt; </a:t>
            </a: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class</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 </a:t>
            </a: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class</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Task &gt;</a:t>
            </a:r>
          </a:p>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 </a:t>
            </a:r>
            <a:r>
              <a:rPr kumimoji="0" lang="en-US" sz="28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sync_wait</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Task</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task) {</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Define some state:</a:t>
            </a:r>
            <a:endParaRPr kumimoji="0" lang="en-US" sz="2800" u="none" strike="noStrike" cap="none" spc="0" normalizeH="0" baseline="0">
              <a:ln>
                <a:noFill/>
              </a:ln>
              <a:solidFill>
                <a:srgbClr val="00B050"/>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_state&lt;T&gt; state;</a:t>
            </a:r>
          </a:p>
          <a:p>
            <a:pPr fontAlgn="auto" latinLnBrk="1">
              <a:lnSpc>
                <a:spcPct val="110000"/>
              </a:lnSpc>
              <a:spcBef>
                <a:spcPts val="0"/>
              </a:spcBef>
              <a:spcAft>
                <a:spcPts val="0"/>
              </a:spcAf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launch the operation:</a:t>
            </a:r>
          </a:p>
          <a:p>
            <a:pPr fontAlgn="auto" latinLnBrk="1">
              <a:lnSpc>
                <a:spcPct val="110000"/>
              </a:lnSpc>
              <a:spcBef>
                <a:spcPts val="0"/>
              </a:spcBef>
              <a:spcAft>
                <a:spcPts val="0"/>
              </a:spcAft>
            </a:pP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task(_promise&lt;T&gt;{&amp;</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9" name="TextBox 8">
            <a:extLst>
              <a:ext uri="{FF2B5EF4-FFF2-40B4-BE49-F238E27FC236}">
                <a16:creationId xmlns:a16="http://schemas.microsoft.com/office/drawing/2014/main" id="{7688CE33-B780-964A-8B3D-285CAFA0F7C9}"/>
              </a:ext>
            </a:extLst>
          </p:cNvPr>
          <p:cNvSpPr txBox="1"/>
          <p:nvPr/>
        </p:nvSpPr>
        <p:spPr>
          <a:xfrm>
            <a:off x="1031630" y="3111982"/>
            <a:ext cx="10931770" cy="966418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template</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&lt; </a:t>
            </a: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class</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 </a:t>
            </a: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class</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Task &gt;</a:t>
            </a:r>
          </a:p>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 </a:t>
            </a:r>
            <a:r>
              <a:rPr kumimoji="0" lang="en-US" sz="28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sync_wait</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Task</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task) {</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Define some state:</a:t>
            </a:r>
            <a:endParaRPr kumimoji="0" lang="en-US" sz="2800" u="none" strike="noStrike" cap="none" spc="0" normalizeH="0" baseline="0">
              <a:ln>
                <a:noFill/>
              </a:ln>
              <a:solidFill>
                <a:srgbClr val="00B050"/>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_state&lt;T&gt; state;</a:t>
            </a:r>
          </a:p>
          <a:p>
            <a:pPr fontAlgn="auto" latinLnBrk="1">
              <a:lnSpc>
                <a:spcPct val="110000"/>
              </a:lnSpc>
              <a:spcBef>
                <a:spcPts val="0"/>
              </a:spcBef>
              <a:spcAft>
                <a:spcPts val="0"/>
              </a:spcAf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launch the operation:</a:t>
            </a:r>
          </a:p>
          <a:p>
            <a:pPr fontAlgn="auto" latinLnBrk="1">
              <a:lnSpc>
                <a:spcPct val="110000"/>
              </a:lnSpc>
              <a:spcBef>
                <a:spcPts val="0"/>
              </a:spcBef>
              <a:spcAft>
                <a:spcPts val="0"/>
              </a:spcAft>
            </a:pP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task(_promise&lt;T&gt;{&amp;</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2800" u="none" strike="noStrike" cap="none" spc="0" normalizeH="0" baseline="0">
                <a:ln>
                  <a:noFill/>
                </a:ln>
                <a:solidFill>
                  <a:srgbClr val="00B05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wait for it to finish:</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unique_lock</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state.mtx</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state.cv.wait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[&amp;state]{</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state.data.index</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0</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4" name="TextBox 3">
            <a:extLst>
              <a:ext uri="{FF2B5EF4-FFF2-40B4-BE49-F238E27FC236}">
                <a16:creationId xmlns:a16="http://schemas.microsoft.com/office/drawing/2014/main" id="{869AAEAC-07BB-7A49-AACC-36526CF5C140}"/>
              </a:ext>
            </a:extLst>
          </p:cNvPr>
          <p:cNvSpPr txBox="1"/>
          <p:nvPr/>
        </p:nvSpPr>
        <p:spPr>
          <a:xfrm>
            <a:off x="1031630" y="3111982"/>
            <a:ext cx="10931770" cy="966418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template</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&lt; </a:t>
            </a: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class</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 </a:t>
            </a:r>
            <a:r>
              <a:rPr kumimoji="0" lang="en-US" sz="28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class</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Task &gt;</a:t>
            </a:r>
          </a:p>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 </a:t>
            </a:r>
            <a:r>
              <a:rPr kumimoji="0" lang="en-US" sz="28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sync_wait</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Task</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task) {</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Define some state:</a:t>
            </a:r>
            <a:endParaRPr kumimoji="0" lang="en-US" sz="2800" u="none" strike="noStrike" cap="none" spc="0" normalizeH="0" baseline="0">
              <a:ln>
                <a:noFill/>
              </a:ln>
              <a:solidFill>
                <a:srgbClr val="00B050"/>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_state&lt;T&gt; state;</a:t>
            </a:r>
          </a:p>
          <a:p>
            <a:pPr fontAlgn="auto" latinLnBrk="1">
              <a:lnSpc>
                <a:spcPct val="110000"/>
              </a:lnSpc>
              <a:spcBef>
                <a:spcPts val="0"/>
              </a:spcBef>
              <a:spcAft>
                <a:spcPts val="0"/>
              </a:spcAf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launch the operation:</a:t>
            </a:r>
          </a:p>
          <a:p>
            <a:pPr fontAlgn="auto" latinLnBrk="1">
              <a:lnSpc>
                <a:spcPct val="110000"/>
              </a:lnSpc>
              <a:spcBef>
                <a:spcPts val="0"/>
              </a:spcBef>
              <a:spcAft>
                <a:spcPts val="0"/>
              </a:spcAft>
            </a:pP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task(_promise&lt;T&gt;{&amp;</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a:t>
            </a: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kumimoji="0" lang="en-US" sz="28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2800" u="none" strike="noStrike" cap="none" spc="0" normalizeH="0" baseline="0">
                <a:ln>
                  <a:noFill/>
                </a:ln>
                <a:solidFill>
                  <a:srgbClr val="00B05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wait for it to finish:</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unique_lock</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state.mtx</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state.cv.wait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[&amp;state]{</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state.data.index</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0</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throw or return the result:</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if</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state.data.index</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rethrow_exception</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get&lt;</a:t>
            </a:r>
            <a:r>
              <a:rPr lang="en-US" sz="28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state.data</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endPar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move(get&lt;</a:t>
            </a:r>
            <a:r>
              <a:rPr lang="en-US" sz="28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2</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state.data</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28738224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AF683-A791-1448-A612-C00BBCA0BA2F}"/>
              </a:ext>
            </a:extLst>
          </p:cNvPr>
          <p:cNvSpPr>
            <a:spLocks noGrp="1"/>
          </p:cNvSpPr>
          <p:nvPr>
            <p:ph type="title"/>
          </p:nvPr>
        </p:nvSpPr>
        <p:spPr/>
        <p:txBody>
          <a:bodyPr/>
          <a:lstStyle/>
          <a:p>
            <a:r>
              <a:rPr lang="en-US"/>
              <a:t>Use </a:t>
            </a:r>
            <a:r>
              <a:rPr lang="en-US" err="1"/>
              <a:t>sync_wait</a:t>
            </a:r>
            <a:r>
              <a:rPr lang="en-US"/>
              <a:t>() </a:t>
            </a:r>
            <a:r>
              <a:rPr lang="en-US" err="1"/>
              <a:t>algo</a:t>
            </a:r>
            <a:r>
              <a:rPr lang="en-US"/>
              <a:t> to block</a:t>
            </a:r>
          </a:p>
        </p:txBody>
      </p:sp>
      <p:sp>
        <p:nvSpPr>
          <p:cNvPr id="10" name="TextBox 9">
            <a:extLst>
              <a:ext uri="{FF2B5EF4-FFF2-40B4-BE49-F238E27FC236}">
                <a16:creationId xmlns:a16="http://schemas.microsoft.com/office/drawing/2014/main" id="{FBD504A2-7C03-FB42-A762-CE1E46211EC2}"/>
              </a:ext>
            </a:extLst>
          </p:cNvPr>
          <p:cNvSpPr txBox="1"/>
          <p:nvPr/>
        </p:nvSpPr>
        <p:spPr>
          <a:xfrm>
            <a:off x="1524000" y="3414182"/>
            <a:ext cx="12420600" cy="566924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return</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mutable</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(answer);</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6" name="TextBox 5">
            <a:extLst>
              <a:ext uri="{FF2B5EF4-FFF2-40B4-BE49-F238E27FC236}">
                <a16:creationId xmlns:a16="http://schemas.microsoft.com/office/drawing/2014/main" id="{B5DA3FDC-2A6E-D441-BB97-C59312CC5870}"/>
              </a:ext>
            </a:extLst>
          </p:cNvPr>
          <p:cNvSpPr txBox="1"/>
          <p:nvPr/>
        </p:nvSpPr>
        <p:spPr>
          <a:xfrm>
            <a:off x="11629292" y="6242942"/>
            <a:ext cx="11230708" cy="627864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then(f,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f3 = then(f2,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j)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j);</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f3( sink{}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Launch</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11" name="TextBox 10">
            <a:extLst>
              <a:ext uri="{FF2B5EF4-FFF2-40B4-BE49-F238E27FC236}">
                <a16:creationId xmlns:a16="http://schemas.microsoft.com/office/drawing/2014/main" id="{A04526EC-3302-7B48-9D4F-C77592E6380F}"/>
              </a:ext>
            </a:extLst>
          </p:cNvPr>
          <p:cNvSpPr txBox="1"/>
          <p:nvPr/>
        </p:nvSpPr>
        <p:spPr>
          <a:xfrm>
            <a:off x="11629292" y="6242942"/>
            <a:ext cx="11230708"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then(f,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sync_wait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&gt;(f2));</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318379761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AF683-A791-1448-A612-C00BBCA0BA2F}"/>
              </a:ext>
            </a:extLst>
          </p:cNvPr>
          <p:cNvSpPr>
            <a:spLocks noGrp="1"/>
          </p:cNvSpPr>
          <p:nvPr>
            <p:ph type="title"/>
          </p:nvPr>
        </p:nvSpPr>
        <p:spPr/>
        <p:txBody>
          <a:bodyPr/>
          <a:lstStyle/>
          <a:p>
            <a:r>
              <a:rPr lang="en-US"/>
              <a:t>Separation of concerns</a:t>
            </a:r>
          </a:p>
        </p:txBody>
      </p:sp>
      <p:sp>
        <p:nvSpPr>
          <p:cNvPr id="10" name="TextBox 9">
            <a:extLst>
              <a:ext uri="{FF2B5EF4-FFF2-40B4-BE49-F238E27FC236}">
                <a16:creationId xmlns:a16="http://schemas.microsoft.com/office/drawing/2014/main" id="{FBD504A2-7C03-FB42-A762-CE1E46211EC2}"/>
              </a:ext>
            </a:extLst>
          </p:cNvPr>
          <p:cNvSpPr txBox="1"/>
          <p:nvPr/>
        </p:nvSpPr>
        <p:spPr>
          <a:xfrm>
            <a:off x="1524000" y="3414182"/>
            <a:ext cx="12420600" cy="566924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err="1">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async_algo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return</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auto</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p)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thread t { [p = move(p)]()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mutable</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(answer);</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7" name="TextBox 6">
            <a:extLst>
              <a:ext uri="{FF2B5EF4-FFF2-40B4-BE49-F238E27FC236}">
                <a16:creationId xmlns:a16="http://schemas.microsoft.com/office/drawing/2014/main" id="{14496CA3-5E06-8D4C-A541-D5B2AB49A709}"/>
              </a:ext>
            </a:extLst>
          </p:cNvPr>
          <p:cNvSpPr txBox="1"/>
          <p:nvPr/>
        </p:nvSpPr>
        <p:spPr>
          <a:xfrm>
            <a:off x="1524000" y="3414182"/>
            <a:ext cx="12420600" cy="9325630"/>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new_thread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thread t { [p = move(p)]()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mutable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t.detach</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endPar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task)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then(task, [] {</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 = </a:t>
            </a:r>
            <a:r>
              <a:rPr lang="en-US" sz="36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compute!</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answer;</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8" name="TextBox 7">
            <a:extLst>
              <a:ext uri="{FF2B5EF4-FFF2-40B4-BE49-F238E27FC236}">
                <a16:creationId xmlns:a16="http://schemas.microsoft.com/office/drawing/2014/main" id="{2596F736-489C-DC42-AA36-9F10C6FB2D4A}"/>
              </a:ext>
            </a:extLst>
          </p:cNvPr>
          <p:cNvSpPr txBox="1"/>
          <p:nvPr/>
        </p:nvSpPr>
        <p:spPr>
          <a:xfrm>
            <a:off x="11629292" y="8076593"/>
            <a:ext cx="11230708"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int</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main()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new_thread</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f2 = then(f,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rand();</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sync_wait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&gt;(f2));</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9" name="Rounded Rectangular Callout 8">
            <a:extLst>
              <a:ext uri="{FF2B5EF4-FFF2-40B4-BE49-F238E27FC236}">
                <a16:creationId xmlns:a16="http://schemas.microsoft.com/office/drawing/2014/main" id="{7714E16D-1788-0046-ADC3-B13186A4AF14}"/>
              </a:ext>
            </a:extLst>
          </p:cNvPr>
          <p:cNvSpPr/>
          <p:nvPr/>
        </p:nvSpPr>
        <p:spPr>
          <a:xfrm>
            <a:off x="12649200" y="5652492"/>
            <a:ext cx="10210800" cy="1191816"/>
          </a:xfrm>
          <a:prstGeom prst="wedgeRoundRectCallout">
            <a:avLst>
              <a:gd name="adj1" fmla="val -46384"/>
              <a:gd name="adj2" fmla="val 15278"/>
              <a:gd name="adj3" fmla="val 16667"/>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6000" b="0" i="0" u="none" strike="noStrike" cap="none" spc="0" normalizeH="0" baseline="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new_thread</a:t>
            </a:r>
            <a:r>
              <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is an “executor.”</a:t>
            </a:r>
          </a:p>
        </p:txBody>
      </p:sp>
      <p:sp>
        <p:nvSpPr>
          <p:cNvPr id="3" name="Rounded Rectangular Callout 2">
            <a:extLst>
              <a:ext uri="{FF2B5EF4-FFF2-40B4-BE49-F238E27FC236}">
                <a16:creationId xmlns:a16="http://schemas.microsoft.com/office/drawing/2014/main" id="{38E5A99B-167C-AD4A-9459-EFEAD90A9D29}"/>
              </a:ext>
            </a:extLst>
          </p:cNvPr>
          <p:cNvSpPr/>
          <p:nvPr/>
        </p:nvSpPr>
        <p:spPr>
          <a:xfrm>
            <a:off x="12338538" y="2519260"/>
            <a:ext cx="10521462" cy="2213372"/>
          </a:xfrm>
          <a:prstGeom prst="wedgeRoundRectCallout">
            <a:avLst>
              <a:gd name="adj1" fmla="val -65548"/>
              <a:gd name="adj2" fmla="val 44938"/>
              <a:gd name="adj3" fmla="val 16667"/>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Why is thread creation the responsibility of </a:t>
            </a:r>
            <a:r>
              <a:rPr kumimoji="0" lang="en-US" sz="6000" b="0" i="0" u="none" strike="noStrike" cap="none" spc="0" normalizeH="0" baseline="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async_algo</a:t>
            </a:r>
            <a:r>
              <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a:t>
            </a:r>
          </a:p>
        </p:txBody>
      </p:sp>
    </p:spTree>
    <p:extLst>
      <p:ext uri="{BB962C8B-B14F-4D97-AF65-F5344CB8AC3E}">
        <p14:creationId xmlns:p14="http://schemas.microsoft.com/office/powerpoint/2010/main" val="120872297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grpId="0" nodeType="clickEffect">
                                  <p:stCondLst>
                                    <p:cond delay="0"/>
                                  </p:stCondLst>
                                  <p:childTnLst>
                                    <p:animEffect transition="out" filter="fade">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3" grpId="0" animBg="1"/>
      <p:bldP spid="3" grpId="1"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EADEB-C902-C649-95D9-5214A874707C}"/>
              </a:ext>
            </a:extLst>
          </p:cNvPr>
          <p:cNvSpPr>
            <a:spLocks noGrp="1"/>
          </p:cNvSpPr>
          <p:nvPr>
            <p:ph type="title"/>
          </p:nvPr>
        </p:nvSpPr>
        <p:spPr/>
        <p:txBody>
          <a:bodyPr/>
          <a:lstStyle/>
          <a:p>
            <a:r>
              <a:rPr lang="en-US"/>
              <a:t>Lazy future advantages</a:t>
            </a:r>
          </a:p>
        </p:txBody>
      </p:sp>
      <p:sp>
        <p:nvSpPr>
          <p:cNvPr id="3" name="Text Placeholder 2">
            <a:extLst>
              <a:ext uri="{FF2B5EF4-FFF2-40B4-BE49-F238E27FC236}">
                <a16:creationId xmlns:a16="http://schemas.microsoft.com/office/drawing/2014/main" id="{93E57574-6F8A-FB4A-9CDF-0032CF8B83F1}"/>
              </a:ext>
            </a:extLst>
          </p:cNvPr>
          <p:cNvSpPr>
            <a:spLocks noGrp="1"/>
          </p:cNvSpPr>
          <p:nvPr>
            <p:ph type="body" sz="quarter" idx="11"/>
          </p:nvPr>
        </p:nvSpPr>
        <p:spPr/>
        <p:txBody>
          <a:bodyPr/>
          <a:lstStyle/>
          <a:p>
            <a:r>
              <a:rPr lang="en-US"/>
              <a:t>Async tasks can be composed...</a:t>
            </a:r>
          </a:p>
          <a:p>
            <a:pPr lvl="1"/>
            <a:r>
              <a:rPr lang="en-US"/>
              <a:t>... without allocation</a:t>
            </a:r>
          </a:p>
          <a:p>
            <a:pPr lvl="1"/>
            <a:r>
              <a:rPr lang="en-US"/>
              <a:t>... without synchronization</a:t>
            </a:r>
          </a:p>
          <a:p>
            <a:pPr lvl="1"/>
            <a:r>
              <a:rPr lang="en-US"/>
              <a:t>... without type-erasure</a:t>
            </a:r>
          </a:p>
          <a:p>
            <a:r>
              <a:rPr lang="en-US"/>
              <a:t>Composition is a generic algorithm</a:t>
            </a:r>
          </a:p>
          <a:p>
            <a:r>
              <a:rPr lang="en-US"/>
              <a:t>Blocking is a generic algorithm</a:t>
            </a:r>
          </a:p>
        </p:txBody>
      </p:sp>
    </p:spTree>
    <p:extLst>
      <p:ext uri="{BB962C8B-B14F-4D97-AF65-F5344CB8AC3E}">
        <p14:creationId xmlns:p14="http://schemas.microsoft.com/office/powerpoint/2010/main" val="1553922889"/>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EB863-45C5-BB4C-B0E2-36B968030BEC}"/>
              </a:ext>
            </a:extLst>
          </p:cNvPr>
          <p:cNvSpPr>
            <a:spLocks noGrp="1"/>
          </p:cNvSpPr>
          <p:nvPr>
            <p:ph type="title"/>
          </p:nvPr>
        </p:nvSpPr>
        <p:spPr/>
        <p:txBody>
          <a:bodyPr/>
          <a:lstStyle/>
          <a:p>
            <a:r>
              <a:rPr lang="en-US"/>
              <a:t>Generic is as Generic does</a:t>
            </a:r>
          </a:p>
        </p:txBody>
      </p:sp>
      <p:sp>
        <p:nvSpPr>
          <p:cNvPr id="4" name="TextBox 3">
            <a:extLst>
              <a:ext uri="{FF2B5EF4-FFF2-40B4-BE49-F238E27FC236}">
                <a16:creationId xmlns:a16="http://schemas.microsoft.com/office/drawing/2014/main" id="{F28E2378-CF8B-614C-8682-291931DD6521}"/>
              </a:ext>
            </a:extLst>
          </p:cNvPr>
          <p:cNvSpPr txBox="1"/>
          <p:nvPr/>
        </p:nvSpPr>
        <p:spPr>
          <a:xfrm>
            <a:off x="2910987" y="4127666"/>
            <a:ext cx="12420600" cy="384105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Vs&gt;</a:t>
            </a:r>
            <a:endPar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LazyPromise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requires</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(P&amp; p, Vs&amp;&amp;... vs)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(Vs&amp;&amp;) vs...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p.set_exception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p:txBody>
      </p:sp>
      <p:sp>
        <p:nvSpPr>
          <p:cNvPr id="5" name="TextBox 4">
            <a:extLst>
              <a:ext uri="{FF2B5EF4-FFF2-40B4-BE49-F238E27FC236}">
                <a16:creationId xmlns:a16="http://schemas.microsoft.com/office/drawing/2014/main" id="{CFE2A510-3028-B849-B123-ACCC384B898F}"/>
              </a:ext>
            </a:extLst>
          </p:cNvPr>
          <p:cNvSpPr txBox="1"/>
          <p:nvPr/>
        </p:nvSpPr>
        <p:spPr>
          <a:xfrm>
            <a:off x="2910987" y="4127666"/>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Vs&gt;</a:t>
            </a:r>
            <a:endPar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LazyPromise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requires</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(P&amp; p, Vs&amp;&amp;... vs)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(Vs&amp;&amp;) vs...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p.set_exception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p.set_done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p:txBody>
      </p:sp>
      <p:sp>
        <p:nvSpPr>
          <p:cNvPr id="8" name="TextBox 7">
            <a:extLst>
              <a:ext uri="{FF2B5EF4-FFF2-40B4-BE49-F238E27FC236}">
                <a16:creationId xmlns:a16="http://schemas.microsoft.com/office/drawing/2014/main" id="{E5BB5ECC-CB23-9B41-863B-79D1B9FAD87E}"/>
              </a:ext>
            </a:extLst>
          </p:cNvPr>
          <p:cNvSpPr txBox="1"/>
          <p:nvPr/>
        </p:nvSpPr>
        <p:spPr>
          <a:xfrm>
            <a:off x="2910987" y="4127666"/>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Vs&gt;</a:t>
            </a:r>
            <a:endPar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LazyPromise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requires</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(P&amp; p, E&amp;&amp; e, Vs&amp;&amp;... vs)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(Vs&amp;&amp;) vs...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p.set_error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(E&amp;&amp;) e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p.set_done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p:txBody>
      </p:sp>
      <p:sp>
        <p:nvSpPr>
          <p:cNvPr id="9" name="TextBox 8">
            <a:extLst>
              <a:ext uri="{FF2B5EF4-FFF2-40B4-BE49-F238E27FC236}">
                <a16:creationId xmlns:a16="http://schemas.microsoft.com/office/drawing/2014/main" id="{4B3BBFC1-136F-EE4F-8CAC-125D40D96FBF}"/>
              </a:ext>
            </a:extLst>
          </p:cNvPr>
          <p:cNvSpPr txBox="1"/>
          <p:nvPr/>
        </p:nvSpPr>
        <p:spPr>
          <a:xfrm>
            <a:off x="2906780" y="4127665"/>
            <a:ext cx="1242060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Vs&gt;</a:t>
            </a:r>
            <a:endPar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Receiver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requires</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(P&amp; p, E&amp;&amp; e, Vs&amp;&amp;... vs)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(Vs&amp;&amp;) vs...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p.set_error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(E&amp;&amp;) e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p.set_done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p>
        </p:txBody>
      </p:sp>
      <p:sp>
        <p:nvSpPr>
          <p:cNvPr id="10" name="TextBox 9">
            <a:extLst>
              <a:ext uri="{FF2B5EF4-FFF2-40B4-BE49-F238E27FC236}">
                <a16:creationId xmlns:a16="http://schemas.microsoft.com/office/drawing/2014/main" id="{EE19D2C9-55DD-534B-A472-DB80F4C9F0FF}"/>
              </a:ext>
            </a:extLst>
          </p:cNvPr>
          <p:cNvSpPr txBox="1"/>
          <p:nvPr/>
        </p:nvSpPr>
        <p:spPr>
          <a:xfrm>
            <a:off x="2902573" y="4127664"/>
            <a:ext cx="12420600" cy="8106835"/>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 =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endPar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Receiver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requires</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(P&amp; p, E&amp;&amp; e)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p.set_error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(E&amp;&amp;) e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p.set_done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endPar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endPar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ReceiverOf</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Receiver&lt;P&gt; &amp;&amp;</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requires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(P&amp; p, Vs&amp;&amp;... vs)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p.set_value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(Vs&amp;&amp;) vs...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p:txBody>
      </p:sp>
      <p:sp>
        <p:nvSpPr>
          <p:cNvPr id="6" name="Rounded Rectangular Callout 5">
            <a:extLst>
              <a:ext uri="{FF2B5EF4-FFF2-40B4-BE49-F238E27FC236}">
                <a16:creationId xmlns:a16="http://schemas.microsoft.com/office/drawing/2014/main" id="{26639872-E646-A040-94FD-F40C8811B77F}"/>
              </a:ext>
            </a:extLst>
          </p:cNvPr>
          <p:cNvSpPr/>
          <p:nvPr/>
        </p:nvSpPr>
        <p:spPr>
          <a:xfrm>
            <a:off x="14935200" y="6251392"/>
            <a:ext cx="8991600" cy="3234928"/>
          </a:xfrm>
          <a:prstGeom prst="wedgeRoundRectCallout">
            <a:avLst>
              <a:gd name="adj1" fmla="val -108544"/>
              <a:gd name="adj2" fmla="val -6298"/>
              <a:gd name="adj3" fmla="val 16667"/>
            </a:avLst>
          </a:prstGeom>
          <a:blipFill rotWithShape="1">
            <a:blip r:embed="rId2"/>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Called by a lazy future in response to a request for cancellation. </a:t>
            </a:r>
          </a:p>
        </p:txBody>
      </p:sp>
    </p:spTree>
    <p:extLst>
      <p:ext uri="{BB962C8B-B14F-4D97-AF65-F5344CB8AC3E}">
        <p14:creationId xmlns:p14="http://schemas.microsoft.com/office/powerpoint/2010/main" val="302229679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xit" presetSubtype="0" fill="hold" grpId="0" nodeType="withEffect">
                                  <p:stCondLst>
                                    <p:cond delay="0"/>
                                  </p:stCondLst>
                                  <p:childTnLst>
                                    <p:animEffect transition="out" filter="fade">
                                      <p:cBhvr>
                                        <p:cTn id="9" dur="500"/>
                                        <p:tgtEl>
                                          <p:spTgt spid="4"/>
                                        </p:tgtEl>
                                      </p:cBhvr>
                                    </p:animEffect>
                                    <p:set>
                                      <p:cBhvr>
                                        <p:cTn id="10" dur="1" fill="hold">
                                          <p:stCondLst>
                                            <p:cond delay="499"/>
                                          </p:stCondLst>
                                        </p:cTn>
                                        <p:tgtEl>
                                          <p:spTgt spid="4"/>
                                        </p:tgtEl>
                                        <p:attrNameLst>
                                          <p:attrName>style.visibility</p:attrName>
                                        </p:attrNameLst>
                                      </p:cBhvr>
                                      <p:to>
                                        <p:strVal val="hidden"/>
                                      </p:to>
                                    </p:se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1" nodeType="clickEffect">
                                  <p:stCondLst>
                                    <p:cond delay="0"/>
                                  </p:stCondLst>
                                  <p:childTnLst>
                                    <p:animEffect transition="out" filter="fade">
                                      <p:cBhvr>
                                        <p:cTn id="18" dur="500"/>
                                        <p:tgtEl>
                                          <p:spTgt spid="6"/>
                                        </p:tgtEl>
                                      </p:cBhvr>
                                    </p:animEffect>
                                    <p:set>
                                      <p:cBhvr>
                                        <p:cTn id="19" dur="1" fill="hold">
                                          <p:stCondLst>
                                            <p:cond delay="499"/>
                                          </p:stCondLst>
                                        </p:cTn>
                                        <p:tgtEl>
                                          <p:spTgt spid="6"/>
                                        </p:tgtEl>
                                        <p:attrNameLst>
                                          <p:attrName>style.visibility</p:attrName>
                                        </p:attrNameLst>
                                      </p:cBhvr>
                                      <p:to>
                                        <p:strVal val="hidden"/>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xit" presetSubtype="0" fill="hold" grpId="1" nodeType="withEffect">
                                  <p:stCondLst>
                                    <p:cond delay="0"/>
                                  </p:stCondLst>
                                  <p:childTnLst>
                                    <p:animEffect transition="out" filter="fade">
                                      <p:cBhvr>
                                        <p:cTn id="30" dur="500"/>
                                        <p:tgtEl>
                                          <p:spTgt spid="5"/>
                                        </p:tgtEl>
                                      </p:cBhvr>
                                    </p:animEffect>
                                    <p:set>
                                      <p:cBhvr>
                                        <p:cTn id="31" dur="1" fill="hold">
                                          <p:stCondLst>
                                            <p:cond delay="499"/>
                                          </p:stCondLst>
                                        </p:cTn>
                                        <p:tgtEl>
                                          <p:spTgt spid="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5" grpId="1" animBg="1"/>
      <p:bldP spid="8" grpId="0" animBg="1"/>
      <p:bldP spid="9" grpId="0" animBg="1"/>
      <p:bldP spid="10" grpId="0" animBg="1"/>
      <p:bldP spid="6" grpId="0" animBg="1"/>
      <p:bldP spid="6" grpI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25D2F-6751-A240-8D35-0B8667F53EC8}"/>
              </a:ext>
            </a:extLst>
          </p:cNvPr>
          <p:cNvSpPr>
            <a:spLocks noGrp="1"/>
          </p:cNvSpPr>
          <p:nvPr>
            <p:ph type="title"/>
          </p:nvPr>
        </p:nvSpPr>
        <p:spPr/>
        <p:txBody>
          <a:bodyPr/>
          <a:lstStyle/>
          <a:p>
            <a:r>
              <a:rPr lang="en-US" dirty="0"/>
              <a:t>Goals for Async Interfaces</a:t>
            </a:r>
          </a:p>
        </p:txBody>
      </p:sp>
      <p:sp>
        <p:nvSpPr>
          <p:cNvPr id="3" name="Text Placeholder 2">
            <a:extLst>
              <a:ext uri="{FF2B5EF4-FFF2-40B4-BE49-F238E27FC236}">
                <a16:creationId xmlns:a16="http://schemas.microsoft.com/office/drawing/2014/main" id="{30F4F0DE-AA02-8C47-8257-0C7D7DEA2986}"/>
              </a:ext>
            </a:extLst>
          </p:cNvPr>
          <p:cNvSpPr>
            <a:spLocks noGrp="1"/>
          </p:cNvSpPr>
          <p:nvPr>
            <p:ph type="body" sz="quarter" idx="11"/>
          </p:nvPr>
        </p:nvSpPr>
        <p:spPr>
          <a:xfrm>
            <a:off x="1524000" y="3111500"/>
            <a:ext cx="21336000" cy="9537700"/>
          </a:xfrm>
        </p:spPr>
        <p:txBody>
          <a:bodyPr anchor="ctr">
            <a:normAutofit/>
          </a:bodyPr>
          <a:lstStyle/>
          <a:p>
            <a:pPr marL="0" indent="0">
              <a:buNone/>
            </a:pPr>
            <a:r>
              <a:rPr lang="en-US" dirty="0"/>
              <a:t>C++ needs an async abstraction:</a:t>
            </a:r>
          </a:p>
          <a:p>
            <a:r>
              <a:rPr lang="en-US" dirty="0"/>
              <a:t>That is composable</a:t>
            </a:r>
          </a:p>
          <a:p>
            <a:r>
              <a:rPr lang="en-US" dirty="0"/>
              <a:t>That has low abstraction overhead</a:t>
            </a:r>
          </a:p>
          <a:p>
            <a:r>
              <a:rPr lang="en-US" dirty="0"/>
              <a:t>That works with coroutines, fibers, and threads, etc.</a:t>
            </a:r>
          </a:p>
          <a:p>
            <a:r>
              <a:rPr lang="en-US" dirty="0"/>
              <a:t>That is extensible to multiple execution environments (both concurrent and parallel)</a:t>
            </a:r>
          </a:p>
        </p:txBody>
      </p:sp>
    </p:spTree>
    <p:extLst>
      <p:ext uri="{BB962C8B-B14F-4D97-AF65-F5344CB8AC3E}">
        <p14:creationId xmlns:p14="http://schemas.microsoft.com/office/powerpoint/2010/main" val="187028359"/>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EB863-45C5-BB4C-B0E2-36B968030BEC}"/>
              </a:ext>
            </a:extLst>
          </p:cNvPr>
          <p:cNvSpPr>
            <a:spLocks noGrp="1"/>
          </p:cNvSpPr>
          <p:nvPr>
            <p:ph type="title"/>
          </p:nvPr>
        </p:nvSpPr>
        <p:spPr/>
        <p:txBody>
          <a:bodyPr/>
          <a:lstStyle/>
          <a:p>
            <a:r>
              <a:rPr lang="en-US"/>
              <a:t>Generic is as Generic does</a:t>
            </a:r>
          </a:p>
        </p:txBody>
      </p:sp>
      <p:sp>
        <p:nvSpPr>
          <p:cNvPr id="4" name="TextBox 3">
            <a:extLst>
              <a:ext uri="{FF2B5EF4-FFF2-40B4-BE49-F238E27FC236}">
                <a16:creationId xmlns:a16="http://schemas.microsoft.com/office/drawing/2014/main" id="{F28E2378-CF8B-614C-8682-291931DD6521}"/>
              </a:ext>
            </a:extLst>
          </p:cNvPr>
          <p:cNvSpPr txBox="1"/>
          <p:nvPr/>
        </p:nvSpPr>
        <p:spPr>
          <a:xfrm>
            <a:off x="2910987" y="4127667"/>
            <a:ext cx="12420600" cy="384105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R&gt;</a:t>
            </a:r>
            <a:endPar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LazyFuture</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Receiver&lt;R&gt; &amp;&amp;</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requires</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(F&amp;&amp; f, R&amp;&amp; r) {</a:t>
            </a:r>
          </a:p>
          <a:p>
            <a:pPr marL="0" marR="0" indent="0" defTabSz="457200" rtl="0" fontAlgn="auto" latinLnBrk="1" hangingPunct="0">
              <a:lnSpc>
                <a:spcPct val="110000"/>
              </a:lnSpc>
              <a:spcBef>
                <a:spcPts val="0"/>
              </a:spcBef>
              <a:spcAft>
                <a:spcPts val="0"/>
              </a:spcAft>
              <a:buClrTx/>
              <a:buSzTx/>
              <a:buFontTx/>
              <a:buNone/>
              <a:tabLs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forward&lt;F&gt;(f)( (R&amp;&amp;) r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11" name="TextBox 10">
            <a:extLst>
              <a:ext uri="{FF2B5EF4-FFF2-40B4-BE49-F238E27FC236}">
                <a16:creationId xmlns:a16="http://schemas.microsoft.com/office/drawing/2014/main" id="{F2297C3A-2DBF-3545-9C5A-12C2E54FBD00}"/>
              </a:ext>
            </a:extLst>
          </p:cNvPr>
          <p:cNvSpPr txBox="1"/>
          <p:nvPr/>
        </p:nvSpPr>
        <p:spPr>
          <a:xfrm>
            <a:off x="2910987" y="4127667"/>
            <a:ext cx="12420600" cy="3841052"/>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R&gt;</a:t>
            </a:r>
            <a:endPar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SenderTo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Receiver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&lt;R&gt; &amp;&amp;</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requires</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(F&amp;&amp; f, R&amp;&amp; r)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 forward&lt;F&gt;(f), forward&lt;R&gt;(r)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12" name="TextBox 11">
            <a:extLst>
              <a:ext uri="{FF2B5EF4-FFF2-40B4-BE49-F238E27FC236}">
                <a16:creationId xmlns:a16="http://schemas.microsoft.com/office/drawing/2014/main" id="{D2E979B7-A28B-5543-A405-2336609E49F9}"/>
              </a:ext>
            </a:extLst>
          </p:cNvPr>
          <p:cNvSpPr txBox="1"/>
          <p:nvPr/>
        </p:nvSpPr>
        <p:spPr>
          <a:xfrm>
            <a:off x="2910987" y="4127667"/>
            <a:ext cx="12420600" cy="688803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Sender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is_sender_v</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decay_t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&lt;F&gt;&gt;;</a:t>
            </a:r>
          </a:p>
          <a:p>
            <a:pPr fontAlgn="auto" latinLnBrk="1">
              <a:lnSpc>
                <a:spcPct val="110000"/>
              </a:lnSpc>
              <a:spcBef>
                <a:spcPts val="0"/>
              </a:spcBef>
              <a:spcAft>
                <a:spcPts val="0"/>
              </a:spcAft>
            </a:pPr>
            <a:endPar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F,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R&gt;</a:t>
            </a:r>
            <a:endPar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endParaRPr>
          </a:p>
          <a:p>
            <a:pPr marL="0" marR="0" indent="0" defTabSz="457200" rtl="0" fontAlgn="auto" latinLnBrk="1" hangingPunct="0">
              <a:lnSpc>
                <a:spcPct val="110000"/>
              </a:lnSpc>
              <a:spcBef>
                <a:spcPts val="0"/>
              </a:spcBef>
              <a:spcAft>
                <a:spcPts val="0"/>
              </a:spcAft>
              <a:buClrTx/>
              <a:buSzTx/>
              <a:buFontTx/>
              <a:buNone/>
              <a:tabLs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concept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SenderTo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Sender&lt;F&gt; &amp;&amp;</a:t>
            </a:r>
          </a:p>
          <a:p>
            <a:pPr marL="0" marR="0" indent="0" defTabSz="457200" rtl="0" fontAlgn="auto" latinLnBrk="1" hangingPunct="0">
              <a:lnSpc>
                <a:spcPct val="110000"/>
              </a:lnSpc>
              <a:spcBef>
                <a:spcPts val="0"/>
              </a:spcBef>
              <a:spcAft>
                <a:spcPts val="0"/>
              </a:spcAft>
              <a:buClrTx/>
              <a:buSzTx/>
              <a:buFontTx/>
              <a:buNone/>
              <a:tabLs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Receiver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&lt;R&gt; &amp;&amp;</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rgbClr val="0070C0"/>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requires</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(F&amp;&amp; f, R&amp;&amp; r)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 forward&lt;F&gt;(f), forward&lt;R&gt;(r) );</a:t>
            </a:r>
          </a:p>
          <a:p>
            <a:pPr marL="0" marR="0" indent="0" defTabSz="457200" rtl="0" fontAlgn="auto" latinLnBrk="1" hangingPunct="0">
              <a:lnSpc>
                <a:spcPct val="110000"/>
              </a:lnSpc>
              <a:spcBef>
                <a:spcPts val="0"/>
              </a:spcBef>
              <a:spcAft>
                <a:spcPts val="0"/>
              </a:spcAft>
              <a:buClrTx/>
              <a:buSzTx/>
              <a:buFontTx/>
              <a:buNone/>
              <a:tabLst/>
            </a:pPr>
            <a:r>
              <a:rPr kumimoji="0" lang="en-US" sz="3600" u="none" strike="noStrike" cap="none" spc="0" normalizeH="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  </a:t>
            </a:r>
            <a:r>
              <a:rPr kumimoji="0" lang="en-US" sz="3600" u="none" strike="noStrike" cap="none" spc="0" normalizeH="0" baseline="0" dirty="0">
                <a:ln>
                  <a:noFill/>
                </a:ln>
                <a:solidFill>
                  <a:schemeClr val="bg1"/>
                </a:solidFill>
                <a:effectLst/>
                <a:uFillTx/>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18837732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hape 34">
            <a:extLst>
              <a:ext uri="{FF2B5EF4-FFF2-40B4-BE49-F238E27FC236}">
                <a16:creationId xmlns:a16="http://schemas.microsoft.com/office/drawing/2014/main" id="{F7D86ECC-4A7C-43AE-A47D-7D03218E727C}"/>
              </a:ext>
            </a:extLst>
          </p:cNvPr>
          <p:cNvSpPr>
            <a:spLocks noChangeArrowheads="1"/>
          </p:cNvSpPr>
          <p:nvPr/>
        </p:nvSpPr>
        <p:spPr bwMode="auto">
          <a:xfrm>
            <a:off x="1522413" y="6042025"/>
            <a:ext cx="21339175" cy="2984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spAutoFit/>
          </a:bodyPr>
          <a:lstStyle>
            <a:lvl1pPr algn="ctr">
              <a:lnSpc>
                <a:spcPct val="110000"/>
              </a:lnSpc>
              <a:defRPr sz="9000">
                <a:solidFill>
                  <a:srgbClr val="7D8490"/>
                </a:solidFill>
                <a:latin typeface="Vista Sans OT Medium" pitchFamily="2" charset="0"/>
                <a:cs typeface="Vista Sans OT Medium" pitchFamily="2" charset="0"/>
                <a:sym typeface="Vista Sans OT Medium" pitchFamily="2" charset="0"/>
              </a:defRPr>
            </a:lvl1pPr>
            <a:lvl2pPr marL="742950" indent="-285750" algn="ctr">
              <a:lnSpc>
                <a:spcPct val="110000"/>
              </a:lnSpc>
              <a:defRPr sz="9000">
                <a:solidFill>
                  <a:srgbClr val="7D8490"/>
                </a:solidFill>
                <a:latin typeface="Vista Sans OT Medium" pitchFamily="2" charset="0"/>
                <a:cs typeface="Vista Sans OT Medium" pitchFamily="2" charset="0"/>
                <a:sym typeface="Vista Sans OT Medium" pitchFamily="2" charset="0"/>
              </a:defRPr>
            </a:lvl2pPr>
            <a:lvl3pPr marL="11430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3pPr>
            <a:lvl4pPr marL="16002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4pPr>
            <a:lvl5pPr marL="20574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5pPr>
            <a:lvl6pPr marL="25146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6pPr>
            <a:lvl7pPr marL="29718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7pPr>
            <a:lvl8pPr marL="34290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8pPr>
            <a:lvl9pPr marL="38862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9pPr>
          </a:lstStyle>
          <a:p>
            <a:pPr eaLnBrk="1" hangingPunct="1">
              <a:lnSpc>
                <a:spcPct val="80000"/>
              </a:lnSpc>
            </a:pPr>
            <a:r>
              <a:rPr lang="en-US" altLang="en-US" sz="12000" b="1">
                <a:solidFill>
                  <a:srgbClr val="FFFFFF"/>
                </a:solidFill>
                <a:latin typeface="FreightSansLFPro-Semibold" pitchFamily="2" charset="0"/>
                <a:cs typeface="FreightSansLFPro-Semibold" pitchFamily="2" charset="0"/>
                <a:sym typeface="FreightSansLFPro-Semibold" pitchFamily="2" charset="0"/>
              </a:rPr>
              <a:t>III. Sender/Receiver and Coroutines </a:t>
            </a:r>
          </a:p>
        </p:txBody>
      </p:sp>
    </p:spTree>
    <p:extLst>
      <p:ext uri="{BB962C8B-B14F-4D97-AF65-F5344CB8AC3E}">
        <p14:creationId xmlns:p14="http://schemas.microsoft.com/office/powerpoint/2010/main" val="2963809120"/>
      </p:ext>
    </p:extLst>
  </p:cSld>
  <p:clrMapOvr>
    <a:masterClrMapping/>
  </p:clrMapOvr>
  <p:transition spd="slow">
    <p:fade thruBlk="1"/>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41C14-5169-2D45-BA20-F7FACDCFD4DF}"/>
              </a:ext>
            </a:extLst>
          </p:cNvPr>
          <p:cNvSpPr>
            <a:spLocks noGrp="1"/>
          </p:cNvSpPr>
          <p:nvPr>
            <p:ph type="title"/>
          </p:nvPr>
        </p:nvSpPr>
        <p:spPr>
          <a:xfrm>
            <a:off x="1524000" y="1066800"/>
            <a:ext cx="21336000" cy="1838325"/>
          </a:xfrm>
        </p:spPr>
        <p:txBody>
          <a:bodyPr>
            <a:normAutofit/>
          </a:bodyPr>
          <a:lstStyle/>
          <a:p>
            <a:r>
              <a:rPr lang="en-US"/>
              <a:t>Coroutines and</a:t>
            </a:r>
            <a:r>
              <a:rPr lang="en-US" i="1"/>
              <a:t> </a:t>
            </a:r>
            <a:r>
              <a:rPr lang="en-US"/>
              <a:t>callbacks </a:t>
            </a:r>
          </a:p>
        </p:txBody>
      </p:sp>
      <p:sp>
        <p:nvSpPr>
          <p:cNvPr id="5" name="TextBox 4">
            <a:extLst>
              <a:ext uri="{FF2B5EF4-FFF2-40B4-BE49-F238E27FC236}">
                <a16:creationId xmlns:a16="http://schemas.microsoft.com/office/drawing/2014/main" id="{54C9CBD2-6DE5-D74C-8342-02AADD6BDE63}"/>
              </a:ext>
            </a:extLst>
          </p:cNvPr>
          <p:cNvSpPr txBox="1"/>
          <p:nvPr/>
        </p:nvSpPr>
        <p:spPr>
          <a:xfrm>
            <a:off x="1524000" y="4114800"/>
            <a:ext cx="11430000" cy="5059847"/>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task&lt;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async_helper</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endPar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task&lt;</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async_algorithm</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result = </a:t>
            </a:r>
            <a:r>
              <a:rPr lang="en-US" sz="360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co_await</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async_helper</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use result</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printf</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"%d\n"</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result);</a:t>
            </a:r>
          </a:p>
          <a:p>
            <a:pPr fontAlgn="auto" latinLnBrk="1">
              <a:lnSpc>
                <a:spcPct val="110000"/>
              </a:lnSpc>
              <a:spcBef>
                <a:spcPts val="0"/>
              </a:spcBef>
              <a:spcAft>
                <a:spcPts val="0"/>
              </a:spcAft>
            </a:pP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7" name="Rectangle 6"/>
          <p:cNvSpPr/>
          <p:nvPr/>
        </p:nvSpPr>
        <p:spPr>
          <a:xfrm>
            <a:off x="1066800" y="7239000"/>
            <a:ext cx="12196257" cy="2194560"/>
          </a:xfrm>
          <a:prstGeom prst="rect">
            <a:avLst/>
          </a:prstGeom>
          <a:noFill/>
          <a:ln w="127000" cap="flat">
            <a:solidFill>
              <a:schemeClr val="accent1"/>
            </a:solidFill>
            <a:prstDash val="sysDash"/>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0" name="Rounded Rectangular Callout 9">
            <a:extLst>
              <a:ext uri="{FF2B5EF4-FFF2-40B4-BE49-F238E27FC236}">
                <a16:creationId xmlns:a16="http://schemas.microsoft.com/office/drawing/2014/main" id="{244641F4-3B69-9749-9823-0F8BB013C63B}"/>
              </a:ext>
            </a:extLst>
          </p:cNvPr>
          <p:cNvSpPr/>
          <p:nvPr/>
        </p:nvSpPr>
        <p:spPr>
          <a:xfrm>
            <a:off x="14782800" y="4210467"/>
            <a:ext cx="7162800" cy="5295067"/>
          </a:xfrm>
          <a:prstGeom prst="wedgeRoundRectCallout">
            <a:avLst>
              <a:gd name="adj1" fmla="val -70168"/>
              <a:gd name="adj2" fmla="val 32962"/>
              <a:gd name="adj3" fmla="val 16667"/>
            </a:avLst>
          </a:prstGeom>
          <a:blipFill rotWithShape="1">
            <a:blip r:embed="rId2"/>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91440" rIns="76200" bIns="9144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Everything after a </a:t>
            </a:r>
            <a:r>
              <a:rPr kumimoji="0" lang="en-US" sz="6000" b="0" i="0" u="none" strike="noStrike" cap="none" spc="0" normalizeH="0" baseline="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co_await</a:t>
            </a:r>
            <a:r>
              <a:rPr kumimoji="0" lang="en-US" sz="6000" b="0" i="0" u="none" strike="noStrike" cap="none" spc="0" normalizeH="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or a </a:t>
            </a:r>
            <a:r>
              <a:rPr kumimoji="0" lang="en-US" sz="6000" b="0" i="0" u="none" strike="noStrike" cap="none" spc="0" normalizeH="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co_yield</a:t>
            </a:r>
            <a:r>
              <a:rPr kumimoji="0" lang="en-US" sz="6000" b="0" i="0" u="none" strike="noStrike" cap="none" spc="0" normalizeH="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expression is implicitly a callback</a:t>
            </a:r>
            <a:r>
              <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a:t>
            </a:r>
          </a:p>
        </p:txBody>
      </p:sp>
    </p:spTree>
    <p:extLst>
      <p:ext uri="{BB962C8B-B14F-4D97-AF65-F5344CB8AC3E}">
        <p14:creationId xmlns:p14="http://schemas.microsoft.com/office/powerpoint/2010/main" val="313457063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0773380-3298-2B45-B58F-633DC218EB85}"/>
              </a:ext>
            </a:extLst>
          </p:cNvPr>
          <p:cNvSpPr txBox="1"/>
          <p:nvPr/>
        </p:nvSpPr>
        <p:spPr>
          <a:xfrm>
            <a:off x="2286000" y="4085391"/>
            <a:ext cx="20040600" cy="13542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80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If suspended coroutines are callbacks,</a:t>
            </a:r>
          </a:p>
        </p:txBody>
      </p:sp>
      <p:sp>
        <p:nvSpPr>
          <p:cNvPr id="11" name="TextBox 10">
            <a:extLst>
              <a:ext uri="{FF2B5EF4-FFF2-40B4-BE49-F238E27FC236}">
                <a16:creationId xmlns:a16="http://schemas.microsoft.com/office/drawing/2014/main" id="{025502B4-4AAC-074B-95E8-792684E67305}"/>
              </a:ext>
            </a:extLst>
          </p:cNvPr>
          <p:cNvSpPr txBox="1"/>
          <p:nvPr/>
        </p:nvSpPr>
        <p:spPr>
          <a:xfrm>
            <a:off x="2171700" y="5588623"/>
            <a:ext cx="20040600" cy="13542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8000">
                <a:solidFill>
                  <a:schemeClr val="bg1"/>
                </a:solidFill>
                <a:latin typeface="Vista Sans OT Medium"/>
                <a:ea typeface="Vista Sans OT Medium"/>
                <a:cs typeface="Vista Sans OT Medium"/>
                <a:sym typeface="Vista Sans OT Medium"/>
              </a:rPr>
              <a:t>and if c</a:t>
            </a:r>
            <a:r>
              <a:rPr kumimoji="0" lang="en-US" sz="80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allbacks are Receivers, then...</a:t>
            </a:r>
          </a:p>
        </p:txBody>
      </p:sp>
      <p:sp>
        <p:nvSpPr>
          <p:cNvPr id="12" name="TextBox 11">
            <a:extLst>
              <a:ext uri="{FF2B5EF4-FFF2-40B4-BE49-F238E27FC236}">
                <a16:creationId xmlns:a16="http://schemas.microsoft.com/office/drawing/2014/main" id="{34480675-2829-7B48-969F-AE3E227F3E75}"/>
              </a:ext>
            </a:extLst>
          </p:cNvPr>
          <p:cNvSpPr txBox="1"/>
          <p:nvPr/>
        </p:nvSpPr>
        <p:spPr>
          <a:xfrm>
            <a:off x="2057400" y="7112117"/>
            <a:ext cx="20040600" cy="13542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8000">
                <a:solidFill>
                  <a:schemeClr val="bg1"/>
                </a:solidFill>
                <a:latin typeface="Vista Sans OT Medium"/>
                <a:ea typeface="Vista Sans OT Medium"/>
                <a:cs typeface="Vista Sans OT Medium"/>
                <a:sym typeface="Vista Sans OT Medium"/>
              </a:rPr>
              <a:t>C</a:t>
            </a:r>
            <a:r>
              <a:rPr kumimoji="0" lang="en-US" sz="80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oroutines are Receivers</a:t>
            </a:r>
          </a:p>
        </p:txBody>
      </p:sp>
      <p:sp>
        <p:nvSpPr>
          <p:cNvPr id="13" name="TextBox 12">
            <a:extLst>
              <a:ext uri="{FF2B5EF4-FFF2-40B4-BE49-F238E27FC236}">
                <a16:creationId xmlns:a16="http://schemas.microsoft.com/office/drawing/2014/main" id="{F659B890-BADB-824E-8B1F-F8056013FC1E}"/>
              </a:ext>
            </a:extLst>
          </p:cNvPr>
          <p:cNvSpPr txBox="1"/>
          <p:nvPr/>
        </p:nvSpPr>
        <p:spPr>
          <a:xfrm>
            <a:off x="1931377" y="8635611"/>
            <a:ext cx="20040600" cy="13542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8000">
                <a:solidFill>
                  <a:schemeClr val="bg1"/>
                </a:solidFill>
                <a:latin typeface="Vista Sans OT Medium"/>
                <a:ea typeface="Vista Sans OT Medium"/>
                <a:cs typeface="Vista Sans OT Medium"/>
                <a:sym typeface="Vista Sans OT Medium"/>
              </a:rPr>
              <a:t>and </a:t>
            </a:r>
            <a:r>
              <a:rPr lang="en-US" sz="8000" err="1">
                <a:solidFill>
                  <a:schemeClr val="bg1"/>
                </a:solidFill>
                <a:latin typeface="Vista Sans OT Medium"/>
                <a:ea typeface="Vista Sans OT Medium"/>
                <a:cs typeface="Vista Sans OT Medium"/>
                <a:sym typeface="Vista Sans OT Medium"/>
              </a:rPr>
              <a:t>A</a:t>
            </a:r>
            <a:r>
              <a:rPr kumimoji="0" lang="en-US" sz="8000" b="0" i="0" u="none" strike="noStrike" cap="none" spc="0" normalizeH="0" baseline="0" err="1">
                <a:ln>
                  <a:noFill/>
                </a:ln>
                <a:solidFill>
                  <a:schemeClr val="bg1"/>
                </a:solidFill>
                <a:effectLst/>
                <a:uFillTx/>
                <a:latin typeface="Vista Sans OT Medium"/>
                <a:ea typeface="Vista Sans OT Medium"/>
                <a:cs typeface="Vista Sans OT Medium"/>
                <a:sym typeface="Vista Sans OT Medium"/>
              </a:rPr>
              <a:t>waitables</a:t>
            </a:r>
            <a:r>
              <a:rPr kumimoji="0" lang="en-US" sz="80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 are Senders</a:t>
            </a:r>
          </a:p>
        </p:txBody>
      </p:sp>
    </p:spTree>
    <p:extLst>
      <p:ext uri="{BB962C8B-B14F-4D97-AF65-F5344CB8AC3E}">
        <p14:creationId xmlns:p14="http://schemas.microsoft.com/office/powerpoint/2010/main" val="164151912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par>
                          <p:cTn id="8" fill="hold">
                            <p:stCondLst>
                              <p:cond delay="1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8"/>
                                        </p:tgtEl>
                                      </p:cBhvr>
                                    </p:animEffect>
                                    <p:set>
                                      <p:cBhvr>
                                        <p:cTn id="16" dur="1" fill="hold">
                                          <p:stCondLst>
                                            <p:cond delay="499"/>
                                          </p:stCondLst>
                                        </p:cTn>
                                        <p:tgtEl>
                                          <p:spTgt spid="8"/>
                                        </p:tgtEl>
                                        <p:attrNameLst>
                                          <p:attrName>style.visibility</p:attrName>
                                        </p:attrNameLst>
                                      </p:cBhvr>
                                      <p:to>
                                        <p:strVal val="hidden"/>
                                      </p:to>
                                    </p:set>
                                  </p:childTnLst>
                                </p:cTn>
                              </p:par>
                            </p:childTnLst>
                          </p:cTn>
                        </p:par>
                        <p:par>
                          <p:cTn id="17" fill="hold">
                            <p:stCondLst>
                              <p:cond delay="500"/>
                            </p:stCondLst>
                            <p:childTnLst>
                              <p:par>
                                <p:cTn id="18" presetID="10" presetClass="exit" presetSubtype="0" fill="hold" grpId="1" nodeType="afterEffect">
                                  <p:stCondLst>
                                    <p:cond delay="0"/>
                                  </p:stCondLst>
                                  <p:childTnLst>
                                    <p:animEffect transition="out" filter="fade">
                                      <p:cBhvr>
                                        <p:cTn id="19" dur="500"/>
                                        <p:tgtEl>
                                          <p:spTgt spid="11"/>
                                        </p:tgtEl>
                                      </p:cBhvr>
                                    </p:animEffect>
                                    <p:set>
                                      <p:cBhvr>
                                        <p:cTn id="20" dur="1" fill="hold">
                                          <p:stCondLst>
                                            <p:cond delay="499"/>
                                          </p:stCondLst>
                                        </p:cTn>
                                        <p:tgtEl>
                                          <p:spTgt spid="11"/>
                                        </p:tgtEl>
                                        <p:attrNameLst>
                                          <p:attrName>style.visibility</p:attrName>
                                        </p:attrNameLst>
                                      </p:cBhvr>
                                      <p:to>
                                        <p:strVal val="hidden"/>
                                      </p:to>
                                    </p:se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1" grpId="0"/>
      <p:bldP spid="11" grpId="1"/>
      <p:bldP spid="12" grpId="0"/>
      <p:bldP spid="1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Senders are </a:t>
            </a:r>
            <a:r>
              <a:rPr lang="en-US" dirty="0" err="1"/>
              <a:t>Awaitable</a:t>
            </a:r>
            <a:endParaRPr lang="en-US" dirty="0"/>
          </a:p>
        </p:txBody>
      </p:sp>
      <p:sp>
        <p:nvSpPr>
          <p:cNvPr id="4" name="TextBox 3">
            <a:extLst>
              <a:ext uri="{FF2B5EF4-FFF2-40B4-BE49-F238E27FC236}">
                <a16:creationId xmlns:a16="http://schemas.microsoft.com/office/drawing/2014/main" id="{54C9CBD2-6DE5-D74C-8342-02AADD6BDE63}"/>
              </a:ext>
            </a:extLst>
          </p:cNvPr>
          <p:cNvSpPr txBox="1"/>
          <p:nvPr/>
        </p:nvSpPr>
        <p:spPr>
          <a:xfrm>
            <a:off x="4610100" y="4877307"/>
            <a:ext cx="15163800" cy="566924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In a future version of C++, perhaps?</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namespace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std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inline namespace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awaitable_senders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&lt;Sender S&gt;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 operator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co_await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(S&amp;&amp; s)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awaiter_sndr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(S&amp;&amp;) s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5" name="Rounded Rectangular Callout 4">
            <a:extLst>
              <a:ext uri="{FF2B5EF4-FFF2-40B4-BE49-F238E27FC236}">
                <a16:creationId xmlns:a16="http://schemas.microsoft.com/office/drawing/2014/main" id="{266B839F-284D-0740-83BF-8B1B9EAFE573}"/>
              </a:ext>
            </a:extLst>
          </p:cNvPr>
          <p:cNvSpPr/>
          <p:nvPr/>
        </p:nvSpPr>
        <p:spPr>
          <a:xfrm>
            <a:off x="15438025" y="8551984"/>
            <a:ext cx="8289235" cy="1225868"/>
          </a:xfrm>
          <a:prstGeom prst="wedgeRoundRectCallout">
            <a:avLst>
              <a:gd name="adj1" fmla="val -62541"/>
              <a:gd name="adj2" fmla="val -126895"/>
              <a:gd name="adj3" fmla="val 16667"/>
            </a:avLst>
          </a:prstGeom>
          <a:blipFill rotWithShape="1">
            <a:blip r:embed="rId2"/>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91440" rIns="76200" bIns="9144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Must be find-able by ADL</a:t>
            </a:r>
          </a:p>
        </p:txBody>
      </p:sp>
    </p:spTree>
    <p:extLst>
      <p:ext uri="{BB962C8B-B14F-4D97-AF65-F5344CB8AC3E}">
        <p14:creationId xmlns:p14="http://schemas.microsoft.com/office/powerpoint/2010/main" val="69909714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4C9CBD2-6DE5-D74C-8342-02AADD6BDE63}"/>
              </a:ext>
            </a:extLst>
          </p:cNvPr>
          <p:cNvSpPr txBox="1"/>
          <p:nvPr/>
        </p:nvSpPr>
        <p:spPr>
          <a:xfrm>
            <a:off x="1524000" y="3015146"/>
            <a:ext cx="18592800" cy="966418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&lt;Sender S&gt;</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awaiter_sndr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 _s;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coroutine_handle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&lt;&gt;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cont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variant&lt;</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monostate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sender_value_t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&lt;S&gt;,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_state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explicit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awaiter_sndr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 s) :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recvr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this</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_s((S&amp;&amp;)s)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bool</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await_ready</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false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await_suspend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coroutine_handle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&lt;&gt; h)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cont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h;</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submit(_s,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awaiter_recvr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awaiter_sndr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this</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await_resume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if</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state.index</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move(get&lt;</a:t>
            </a:r>
            <a:r>
              <a:rPr lang="en-US" sz="28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&gt;(_state));</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else if</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state.index</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2</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rethrow_exception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(get&lt;</a:t>
            </a:r>
            <a:r>
              <a:rPr lang="en-US" sz="28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2</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&gt;(_state));</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else</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throw</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operation_canceled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2" name="Title 1"/>
          <p:cNvSpPr>
            <a:spLocks noGrp="1"/>
          </p:cNvSpPr>
          <p:nvPr>
            <p:ph type="title"/>
          </p:nvPr>
        </p:nvSpPr>
        <p:spPr/>
        <p:txBody>
          <a:bodyPr/>
          <a:lstStyle/>
          <a:p>
            <a:r>
              <a:rPr lang="en-US" dirty="0"/>
              <a:t>(Some) Senders are </a:t>
            </a:r>
            <a:r>
              <a:rPr lang="en-US" dirty="0" err="1"/>
              <a:t>Awaitable</a:t>
            </a:r>
            <a:endParaRPr lang="en-US" dirty="0"/>
          </a:p>
        </p:txBody>
      </p:sp>
      <p:sp>
        <p:nvSpPr>
          <p:cNvPr id="5" name="TextBox 4">
            <a:extLst>
              <a:ext uri="{FF2B5EF4-FFF2-40B4-BE49-F238E27FC236}">
                <a16:creationId xmlns:a16="http://schemas.microsoft.com/office/drawing/2014/main" id="{54C9CBD2-6DE5-D74C-8342-02AADD6BDE63}"/>
              </a:ext>
            </a:extLst>
          </p:cNvPr>
          <p:cNvSpPr txBox="1"/>
          <p:nvPr/>
        </p:nvSpPr>
        <p:spPr>
          <a:xfrm>
            <a:off x="4610100" y="4877307"/>
            <a:ext cx="15163800" cy="566924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In a future version of C++, perhaps?</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namespace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std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inline namespace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awaitable_senders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&lt;Sender S&gt;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 operator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co_await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(S&amp;&amp; s)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awaiter_sndr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{(S&amp;&amp;)s};</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132431975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0 1.48148E-6 L 0.22637 -0.22894 " pathEditMode="relative" rAng="0" ptsTypes="AA">
                                      <p:cBhvr>
                                        <p:cTn id="6" dur="1000" fill="hold"/>
                                        <p:tgtEl>
                                          <p:spTgt spid="5"/>
                                        </p:tgtEl>
                                        <p:attrNameLst>
                                          <p:attrName>ppt_x</p:attrName>
                                          <p:attrName>ppt_y</p:attrName>
                                        </p:attrNameLst>
                                      </p:cBhvr>
                                      <p:rCtr x="11315" y="-11447"/>
                                    </p:animMotion>
                                  </p:childTnLst>
                                </p:cTn>
                              </p:par>
                              <p:par>
                                <p:cTn id="7" presetID="6" presetClass="emph" presetSubtype="0" accel="50000" decel="50000" fill="hold" grpId="1" nodeType="withEffect">
                                  <p:stCondLst>
                                    <p:cond delay="0"/>
                                  </p:stCondLst>
                                  <p:childTnLst>
                                    <p:animScale>
                                      <p:cBhvr>
                                        <p:cTn id="8" dur="1000" fill="hold"/>
                                        <p:tgtEl>
                                          <p:spTgt spid="5"/>
                                        </p:tgtEl>
                                      </p:cBhvr>
                                      <p:by x="75000" y="75000"/>
                                    </p:animScale>
                                  </p:childTnLst>
                                </p:cTn>
                              </p:par>
                            </p:childTnLst>
                          </p:cTn>
                        </p:par>
                        <p:par>
                          <p:cTn id="9" fill="hold">
                            <p:stCondLst>
                              <p:cond delay="1000"/>
                            </p:stCondLst>
                            <p:childTnLst>
                              <p:par>
                                <p:cTn id="10" presetID="9"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dissolv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5" grpId="1" animBg="1"/>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4C9CBD2-6DE5-D74C-8342-02AADD6BDE63}"/>
              </a:ext>
            </a:extLst>
          </p:cNvPr>
          <p:cNvSpPr txBox="1">
            <a:spLocks noChangeAspect="1"/>
          </p:cNvSpPr>
          <p:nvPr/>
        </p:nvSpPr>
        <p:spPr>
          <a:xfrm>
            <a:off x="12059462" y="2463020"/>
            <a:ext cx="11372850" cy="4450449"/>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28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In a future version of C++, perhaps?</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namespace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std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inline namespace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awaitable_senders</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template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&lt;Sender S&gt;</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auto operator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co_await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(S&amp;&amp; s)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awaiter_sndr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{(S&amp;&amp;)s};</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2" name="Title 1"/>
          <p:cNvSpPr>
            <a:spLocks noGrp="1"/>
          </p:cNvSpPr>
          <p:nvPr>
            <p:ph type="title"/>
          </p:nvPr>
        </p:nvSpPr>
        <p:spPr/>
        <p:txBody>
          <a:bodyPr/>
          <a:lstStyle/>
          <a:p>
            <a:r>
              <a:rPr lang="en-US" dirty="0"/>
              <a:t>(Some) Senders are </a:t>
            </a:r>
            <a:r>
              <a:rPr lang="en-US" dirty="0" err="1"/>
              <a:t>Awaitable</a:t>
            </a:r>
            <a:endParaRPr lang="en-US" dirty="0"/>
          </a:p>
        </p:txBody>
      </p:sp>
      <p:sp>
        <p:nvSpPr>
          <p:cNvPr id="4" name="TextBox 3">
            <a:extLst>
              <a:ext uri="{FF2B5EF4-FFF2-40B4-BE49-F238E27FC236}">
                <a16:creationId xmlns:a16="http://schemas.microsoft.com/office/drawing/2014/main" id="{54C9CBD2-6DE5-D74C-8342-02AADD6BDE63}"/>
              </a:ext>
            </a:extLst>
          </p:cNvPr>
          <p:cNvSpPr txBox="1"/>
          <p:nvPr/>
        </p:nvSpPr>
        <p:spPr>
          <a:xfrm>
            <a:off x="990600" y="3107120"/>
            <a:ext cx="18592800" cy="9664184"/>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&lt;Sender S&gt;</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awaiter_sndr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 _s;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coroutine_handle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&lt;&gt;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cont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variant&lt;</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monostate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sender_value_t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&lt;S&gt;,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_state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explicit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awaiter_sndr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 s) :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recvr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this</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_s((S&amp;&amp;)s)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bool</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await_ready</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return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false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await_suspend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coroutine_handle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&lt;&gt; h)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cont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h;</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submit(_s, 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awaiter_recvr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awaiter_sndr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this</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await_resume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if</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state.index</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1)</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move(get&lt;1&gt;(_state));</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else if</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state.index</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2)</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rethrow_exception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(get&lt;2&gt;(_state));</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else</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throw</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operation_canceled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5" name="TextBox 4">
            <a:extLst>
              <a:ext uri="{FF2B5EF4-FFF2-40B4-BE49-F238E27FC236}">
                <a16:creationId xmlns:a16="http://schemas.microsoft.com/office/drawing/2014/main" id="{54C9CBD2-6DE5-D74C-8342-02AADD6BDE63}"/>
              </a:ext>
            </a:extLst>
          </p:cNvPr>
          <p:cNvSpPr txBox="1"/>
          <p:nvPr/>
        </p:nvSpPr>
        <p:spPr>
          <a:xfrm>
            <a:off x="990600" y="3479531"/>
            <a:ext cx="8806543" cy="8309967"/>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2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2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SndrAwaiter</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p>
          <a:p>
            <a:pPr fontAlgn="auto" latinLnBrk="1">
              <a:lnSpc>
                <a:spcPct val="110000"/>
              </a:lnSpc>
              <a:spcBef>
                <a:spcPts val="0"/>
              </a:spcBef>
              <a:spcAft>
                <a:spcPts val="0"/>
              </a:spcAft>
            </a:pPr>
            <a:r>
              <a:rPr lang="en-US" sz="32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awaiter_recvr</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SndrAwaiter</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&amp; _s;</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2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2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V&gt;</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2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set_value</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(V&amp;&amp; v) {</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_s._</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state.emplace</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32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&gt;((V&amp;&amp;)v);  </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2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set_error</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 {</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_s._</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state.emplace</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32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2</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&gt;(e);</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_s._</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cont.resume</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2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set_done</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_s._</a:t>
            </a:r>
            <a:r>
              <a:rPr lang="en-US" sz="32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cont.resume</a:t>
            </a: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2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24096941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2.08167E-17 -2.22222E-6 L 0.27032 0.12893 " pathEditMode="relative" rAng="0" ptsTypes="AA">
                                      <p:cBhvr>
                                        <p:cTn id="6" dur="1000" fill="hold"/>
                                        <p:tgtEl>
                                          <p:spTgt spid="4"/>
                                        </p:tgtEl>
                                        <p:attrNameLst>
                                          <p:attrName>ppt_x</p:attrName>
                                          <p:attrName>ppt_y</p:attrName>
                                        </p:attrNameLst>
                                      </p:cBhvr>
                                      <p:rCtr x="14609" y="6771"/>
                                    </p:animMotion>
                                  </p:childTnLst>
                                </p:cTn>
                              </p:par>
                              <p:par>
                                <p:cTn id="7" presetID="6" presetClass="emph" presetSubtype="0" accel="50000" decel="50000" fill="hold" grpId="1" nodeType="withEffect">
                                  <p:stCondLst>
                                    <p:cond delay="0"/>
                                  </p:stCondLst>
                                  <p:childTnLst>
                                    <p:animScale>
                                      <p:cBhvr>
                                        <p:cTn id="8" dur="1000" fill="hold"/>
                                        <p:tgtEl>
                                          <p:spTgt spid="4"/>
                                        </p:tgtEl>
                                      </p:cBhvr>
                                      <p:by x="75000" y="75000"/>
                                    </p:animScale>
                                  </p:childTnLst>
                                </p:cTn>
                              </p:par>
                            </p:childTnLst>
                          </p:cTn>
                        </p:par>
                        <p:par>
                          <p:cTn id="9" fill="hold">
                            <p:stCondLst>
                              <p:cond delay="1000"/>
                            </p:stCondLst>
                            <p:childTnLst>
                              <p:par>
                                <p:cTn id="10" presetID="9"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 Senders are </a:t>
            </a:r>
            <a:r>
              <a:rPr lang="en-US" dirty="0" err="1"/>
              <a:t>Awaitable</a:t>
            </a:r>
            <a:endParaRPr lang="en-US" dirty="0"/>
          </a:p>
        </p:txBody>
      </p:sp>
      <p:sp>
        <p:nvSpPr>
          <p:cNvPr id="4" name="TextBox 3">
            <a:extLst>
              <a:ext uri="{FF2B5EF4-FFF2-40B4-BE49-F238E27FC236}">
                <a16:creationId xmlns:a16="http://schemas.microsoft.com/office/drawing/2014/main" id="{54C9CBD2-6DE5-D74C-8342-02AADD6BDE63}"/>
              </a:ext>
            </a:extLst>
          </p:cNvPr>
          <p:cNvSpPr txBox="1"/>
          <p:nvPr/>
        </p:nvSpPr>
        <p:spPr>
          <a:xfrm>
            <a:off x="4470952" y="2956615"/>
            <a:ext cx="16580126" cy="9935027"/>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noAutofit/>
          </a:bodyPr>
          <a:lstStyle/>
          <a:p>
            <a:pPr fontAlgn="auto" latinLnBrk="1">
              <a:lnSpc>
                <a:spcPct val="110000"/>
              </a:lnSpc>
              <a:spcBef>
                <a:spcPts val="0"/>
              </a:spcBef>
              <a:spcAft>
                <a:spcPts val="0"/>
              </a:spcAft>
            </a:pPr>
            <a:endPar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p:txBody>
      </p:sp>
      <p:sp>
        <p:nvSpPr>
          <p:cNvPr id="3" name="Rectangle 2">
            <a:extLst>
              <a:ext uri="{FF2B5EF4-FFF2-40B4-BE49-F238E27FC236}">
                <a16:creationId xmlns:a16="http://schemas.microsoft.com/office/drawing/2014/main" id="{94D7B98F-E6FD-0848-9B4D-8439B4B2B8B2}"/>
              </a:ext>
            </a:extLst>
          </p:cNvPr>
          <p:cNvSpPr/>
          <p:nvPr/>
        </p:nvSpPr>
        <p:spPr>
          <a:xfrm>
            <a:off x="5029200" y="7255566"/>
            <a:ext cx="7871791" cy="775252"/>
          </a:xfrm>
          <a:prstGeom prst="rect">
            <a:avLst/>
          </a:prstGeom>
          <a:solidFill>
            <a:srgbClr val="FFFF00"/>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6" name="TextBox 5">
            <a:extLst>
              <a:ext uri="{FF2B5EF4-FFF2-40B4-BE49-F238E27FC236}">
                <a16:creationId xmlns:a16="http://schemas.microsoft.com/office/drawing/2014/main" id="{79337051-B7FD-1948-8865-3D0BB271CB35}"/>
              </a:ext>
            </a:extLst>
          </p:cNvPr>
          <p:cNvSpPr txBox="1"/>
          <p:nvPr/>
        </p:nvSpPr>
        <p:spPr>
          <a:xfrm>
            <a:off x="4470952" y="2956614"/>
            <a:ext cx="16580126" cy="993502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DuMb_SeNdEr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std::</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sender_of</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 </a:t>
            </a:r>
            <a:r>
              <a:rPr lang="en-US" sz="36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ReceiverOf</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 )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42</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endPar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coro_task</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Sender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 )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the_answer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36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co_await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assert(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the_answer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42</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co_return</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the_answer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endPar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main()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res =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sync_wait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async_algo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DuMb_SeNdEr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p:txBody>
      </p:sp>
      <p:sp>
        <p:nvSpPr>
          <p:cNvPr id="7" name="Rounded Rectangular Callout 6">
            <a:extLst>
              <a:ext uri="{FF2B5EF4-FFF2-40B4-BE49-F238E27FC236}">
                <a16:creationId xmlns:a16="http://schemas.microsoft.com/office/drawing/2014/main" id="{06BF1BB3-3E35-4841-9F4A-6419624944F8}"/>
              </a:ext>
            </a:extLst>
          </p:cNvPr>
          <p:cNvSpPr/>
          <p:nvPr/>
        </p:nvSpPr>
        <p:spPr>
          <a:xfrm>
            <a:off x="16951187" y="3364681"/>
            <a:ext cx="5923722" cy="3234928"/>
          </a:xfrm>
          <a:prstGeom prst="wedgeRoundRectCallout">
            <a:avLst>
              <a:gd name="adj1" fmla="val -94659"/>
              <a:gd name="adj2" fmla="val 52668"/>
              <a:gd name="adj3" fmla="val 16667"/>
            </a:avLst>
          </a:prstGeom>
          <a:blipFill rotWithShape="1">
            <a:blip r:embed="rId2"/>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Senders can be </a:t>
            </a:r>
            <a:r>
              <a:rPr kumimoji="0" lang="en-US" sz="6000" b="0" i="0" u="none" strike="noStrike" cap="none" spc="0" normalizeH="0" baseline="0" dirty="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co_awaited</a:t>
            </a:r>
            <a:r>
              <a:rPr kumimoji="0" lang="en-US" sz="6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in a coroutine</a:t>
            </a:r>
            <a:r>
              <a:rPr lang="en-US" sz="6000" dirty="0">
                <a:solidFill>
                  <a:srgbClr val="FFFFFF"/>
                </a:solidFill>
                <a:effectLst>
                  <a:outerShdw blurRad="38100" dist="12700" dir="5400000" rotWithShape="0">
                    <a:srgbClr val="000000">
                      <a:alpha val="50000"/>
                    </a:srgbClr>
                  </a:outerShdw>
                </a:effectLst>
                <a:latin typeface="+mn-lt"/>
                <a:cs typeface="+mn-cs"/>
                <a:sym typeface="Gill Sans"/>
              </a:rPr>
              <a:t>.</a:t>
            </a:r>
            <a:endParaRPr kumimoji="0" lang="en-US" sz="6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8" name="Rounded Rectangular Callout 7">
            <a:extLst>
              <a:ext uri="{FF2B5EF4-FFF2-40B4-BE49-F238E27FC236}">
                <a16:creationId xmlns:a16="http://schemas.microsoft.com/office/drawing/2014/main" id="{56DC2C84-950B-E74E-A1CD-B50A0A151D39}"/>
              </a:ext>
            </a:extLst>
          </p:cNvPr>
          <p:cNvSpPr/>
          <p:nvPr/>
        </p:nvSpPr>
        <p:spPr>
          <a:xfrm>
            <a:off x="14630400" y="7524457"/>
            <a:ext cx="8244509" cy="3234928"/>
          </a:xfrm>
          <a:prstGeom prst="wedgeRoundRectCallout">
            <a:avLst>
              <a:gd name="adj1" fmla="val -71635"/>
              <a:gd name="adj2" fmla="val 50825"/>
              <a:gd name="adj3" fmla="val 16667"/>
            </a:avLst>
          </a:prstGeom>
          <a:blipFill rotWithShape="1">
            <a:blip r:embed="rId2"/>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6000" b="0" i="0" u="none" strike="noStrike" cap="none" spc="0" normalizeH="0" baseline="0" dirty="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Awaitables</a:t>
            </a:r>
            <a:r>
              <a:rPr kumimoji="0" lang="en-US" sz="6000" b="0" i="0" u="none" strike="noStrike" cap="none" spc="0" normalizeH="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a:t>
            </a:r>
            <a:r>
              <a:rPr kumimoji="0" lang="en-US" sz="6000" b="0" i="0" u="none" strike="noStrike" cap="none" spc="0" normalizeH="0" dirty="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coro_task</a:t>
            </a:r>
            <a:r>
              <a:rPr kumimoji="0" lang="en-US" sz="6000" b="0" i="0" u="none" strike="noStrike" cap="none" spc="0" normalizeH="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can be treated as Senders</a:t>
            </a:r>
            <a:r>
              <a:rPr lang="en-US" sz="6000" dirty="0">
                <a:solidFill>
                  <a:srgbClr val="FFFFFF"/>
                </a:solidFill>
                <a:effectLst>
                  <a:outerShdw blurRad="38100" dist="12700" dir="5400000" rotWithShape="0">
                    <a:srgbClr val="000000">
                      <a:alpha val="50000"/>
                    </a:srgbClr>
                  </a:outerShdw>
                </a:effectLst>
                <a:latin typeface="+mn-lt"/>
                <a:cs typeface="+mn-cs"/>
                <a:sym typeface="Gill Sans"/>
              </a:rPr>
              <a:t>!</a:t>
            </a:r>
            <a:endParaRPr kumimoji="0" lang="en-US" sz="6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Tree>
    <p:extLst>
      <p:ext uri="{BB962C8B-B14F-4D97-AF65-F5344CB8AC3E}">
        <p14:creationId xmlns:p14="http://schemas.microsoft.com/office/powerpoint/2010/main" val="27195581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7"/>
                                        </p:tgtEl>
                                      </p:cBhvr>
                                    </p:animEffect>
                                    <p:set>
                                      <p:cBhvr>
                                        <p:cTn id="16" dur="1" fill="hold">
                                          <p:stCondLst>
                                            <p:cond delay="499"/>
                                          </p:stCondLst>
                                        </p:cTn>
                                        <p:tgtEl>
                                          <p:spTgt spid="7"/>
                                        </p:tgtEl>
                                        <p:attrNameLst>
                                          <p:attrName>style.visibility</p:attrName>
                                        </p:attrNameLst>
                                      </p:cBhvr>
                                      <p:to>
                                        <p:strVal val="hidden"/>
                                      </p:to>
                                    </p:set>
                                  </p:childTnLst>
                                </p:cTn>
                              </p:par>
                              <p:par>
                                <p:cTn id="17" presetID="10" presetClass="exit" presetSubtype="0" fill="hold" grpId="1" nodeType="withEffect">
                                  <p:stCondLst>
                                    <p:cond delay="0"/>
                                  </p:stCondLst>
                                  <p:childTnLst>
                                    <p:animEffect transition="out" filter="fade">
                                      <p:cBhvr>
                                        <p:cTn id="18" dur="500"/>
                                        <p:tgtEl>
                                          <p:spTgt spid="3"/>
                                        </p:tgtEl>
                                      </p:cBhvr>
                                    </p:animEffect>
                                    <p:set>
                                      <p:cBhvr>
                                        <p:cTn id="19" dur="1" fill="hold">
                                          <p:stCondLst>
                                            <p:cond delay="499"/>
                                          </p:stCondLst>
                                        </p:cTn>
                                        <p:tgtEl>
                                          <p:spTgt spid="3"/>
                                        </p:tgtEl>
                                        <p:attrNameLst>
                                          <p:attrName>style.visibility</p:attrName>
                                        </p:attrNameLst>
                                      </p:cBhvr>
                                      <p:to>
                                        <p:strVal val="hidden"/>
                                      </p:to>
                                    </p:se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7" grpId="0" animBg="1"/>
      <p:bldP spid="7" grpId="1" animBg="1"/>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06641-5E3E-7F43-AA2F-29AFADB4B395}"/>
              </a:ext>
            </a:extLst>
          </p:cNvPr>
          <p:cNvSpPr>
            <a:spLocks noGrp="1"/>
          </p:cNvSpPr>
          <p:nvPr>
            <p:ph type="title"/>
          </p:nvPr>
        </p:nvSpPr>
        <p:spPr/>
        <p:txBody>
          <a:bodyPr/>
          <a:lstStyle/>
          <a:p>
            <a:r>
              <a:rPr lang="en-US" dirty="0"/>
              <a:t>(All) </a:t>
            </a:r>
            <a:r>
              <a:rPr lang="en-US" dirty="0" err="1"/>
              <a:t>Awaitables</a:t>
            </a:r>
            <a:r>
              <a:rPr lang="en-US" dirty="0"/>
              <a:t> are Senders</a:t>
            </a:r>
          </a:p>
        </p:txBody>
      </p:sp>
      <p:sp>
        <p:nvSpPr>
          <p:cNvPr id="4" name="TextBox 3">
            <a:extLst>
              <a:ext uri="{FF2B5EF4-FFF2-40B4-BE49-F238E27FC236}">
                <a16:creationId xmlns:a16="http://schemas.microsoft.com/office/drawing/2014/main" id="{54C9CBD2-6DE5-D74C-8342-02AADD6BDE63}"/>
              </a:ext>
            </a:extLst>
          </p:cNvPr>
          <p:cNvSpPr txBox="1"/>
          <p:nvPr/>
        </p:nvSpPr>
        <p:spPr>
          <a:xfrm>
            <a:off x="9735553" y="3561312"/>
            <a:ext cx="12258174" cy="7497437"/>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noAutofit/>
          </a:bodyPr>
          <a:lstStyle/>
          <a:p>
            <a:pPr fontAlgn="auto" latinLnBrk="1">
              <a:lnSpc>
                <a:spcPct val="110000"/>
              </a:lnSpc>
              <a:spcBef>
                <a:spcPts val="0"/>
              </a:spcBef>
              <a:spcAft>
                <a:spcPts val="0"/>
              </a:spcAft>
            </a:pPr>
            <a:endPar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p:txBody>
      </p:sp>
      <p:sp>
        <p:nvSpPr>
          <p:cNvPr id="5" name="TextBox 4">
            <a:extLst>
              <a:ext uri="{FF2B5EF4-FFF2-40B4-BE49-F238E27FC236}">
                <a16:creationId xmlns:a16="http://schemas.microsoft.com/office/drawing/2014/main" id="{2FDFA67A-3D9F-F14D-982D-E506E4BCEC66}"/>
              </a:ext>
            </a:extLst>
          </p:cNvPr>
          <p:cNvSpPr txBox="1"/>
          <p:nvPr/>
        </p:nvSpPr>
        <p:spPr>
          <a:xfrm>
            <a:off x="7387389" y="3489122"/>
            <a:ext cx="14606338" cy="8716232"/>
          </a:xfrm>
          <a:prstGeom prst="rect">
            <a:avLst/>
          </a:prstGeom>
          <a:solidFill>
            <a:schemeClr val="tx1"/>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28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 simple co-</a:t>
            </a:r>
            <a:r>
              <a:rPr lang="en-US" sz="2800" dirty="0" err="1">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awaitable</a:t>
            </a:r>
            <a:r>
              <a:rPr lang="en-US" sz="28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type:</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awaitable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friend auto operator </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co_await</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awaitable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endPar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28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 simple receiver:</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reveiver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operator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set_error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set_done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endPar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main() {</a:t>
            </a:r>
          </a:p>
          <a:p>
            <a:pPr fontAlgn="auto" latinLnBrk="1">
              <a:lnSpc>
                <a:spcPct val="110000"/>
              </a:lnSpc>
              <a:spcBef>
                <a:spcPts val="0"/>
              </a:spcBef>
              <a:spcAft>
                <a:spcPts val="0"/>
              </a:spcAft>
            </a:pPr>
            <a:r>
              <a:rPr lang="en-US" sz="28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 OK, can use </a:t>
            </a:r>
            <a:r>
              <a:rPr lang="en-US" sz="2800" dirty="0" err="1">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awaitables</a:t>
            </a:r>
            <a:r>
              <a:rPr lang="en-US" sz="28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as senders:</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awaitable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my_receiver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6" name="Rounded Rectangular Callout 5">
            <a:extLst>
              <a:ext uri="{FF2B5EF4-FFF2-40B4-BE49-F238E27FC236}">
                <a16:creationId xmlns:a16="http://schemas.microsoft.com/office/drawing/2014/main" id="{35D18BB8-880C-C841-B94E-7959B93A8236}"/>
              </a:ext>
            </a:extLst>
          </p:cNvPr>
          <p:cNvSpPr/>
          <p:nvPr/>
        </p:nvSpPr>
        <p:spPr>
          <a:xfrm>
            <a:off x="721895" y="3489122"/>
            <a:ext cx="6448926" cy="5278041"/>
          </a:xfrm>
          <a:prstGeom prst="wedgeRoundRectCallout">
            <a:avLst>
              <a:gd name="adj1" fmla="val 55660"/>
              <a:gd name="adj2" fmla="val -21843"/>
              <a:gd name="adj3" fmla="val 16667"/>
            </a:avLst>
          </a:prstGeom>
          <a:blipFill rotWithShape="1">
            <a:blip r:embed="rId2"/>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All </a:t>
            </a:r>
            <a:r>
              <a:rPr kumimoji="0" lang="en-US" sz="6000" b="0" i="0" u="none" strike="noStrike" cap="none" spc="0" normalizeH="0" baseline="0" dirty="0" err="1">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awaitable</a:t>
            </a:r>
            <a:r>
              <a:rPr kumimoji="0" lang="en-US" sz="6000" b="0" i="0" u="none" strike="noStrike" cap="none" spc="0" normalizeH="0" baseline="0" dirty="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rPr>
              <a:t> types satisfy the requirements of the Sender concept</a:t>
            </a:r>
          </a:p>
        </p:txBody>
      </p:sp>
    </p:spTree>
    <p:extLst>
      <p:ext uri="{BB962C8B-B14F-4D97-AF65-F5344CB8AC3E}">
        <p14:creationId xmlns:p14="http://schemas.microsoft.com/office/powerpoint/2010/main" val="125321168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6064D-90D2-B24A-8A53-066C38491B75}"/>
              </a:ext>
            </a:extLst>
          </p:cNvPr>
          <p:cNvSpPr>
            <a:spLocks noGrp="1"/>
          </p:cNvSpPr>
          <p:nvPr>
            <p:ph type="title"/>
          </p:nvPr>
        </p:nvSpPr>
        <p:spPr/>
        <p:txBody>
          <a:bodyPr/>
          <a:lstStyle/>
          <a:p>
            <a:r>
              <a:rPr lang="en-US" dirty="0"/>
              <a:t>(All) </a:t>
            </a:r>
            <a:r>
              <a:rPr lang="en-US" dirty="0" err="1"/>
              <a:t>Awaitables</a:t>
            </a:r>
            <a:r>
              <a:rPr lang="en-US" dirty="0"/>
              <a:t> are Senders</a:t>
            </a:r>
          </a:p>
        </p:txBody>
      </p:sp>
      <p:sp>
        <p:nvSpPr>
          <p:cNvPr id="3" name="Text Placeholder 2">
            <a:extLst>
              <a:ext uri="{FF2B5EF4-FFF2-40B4-BE49-F238E27FC236}">
                <a16:creationId xmlns:a16="http://schemas.microsoft.com/office/drawing/2014/main" id="{8FED450F-3067-1F4B-9E7D-2551507866F2}"/>
              </a:ext>
            </a:extLst>
          </p:cNvPr>
          <p:cNvSpPr>
            <a:spLocks noGrp="1"/>
          </p:cNvSpPr>
          <p:nvPr>
            <p:ph type="body" sz="quarter" idx="11"/>
          </p:nvPr>
        </p:nvSpPr>
        <p:spPr/>
        <p:txBody>
          <a:bodyPr/>
          <a:lstStyle/>
          <a:p>
            <a:endParaRPr lang="en-US" dirty="0"/>
          </a:p>
        </p:txBody>
      </p:sp>
      <p:sp>
        <p:nvSpPr>
          <p:cNvPr id="4" name="TextBox 3">
            <a:extLst>
              <a:ext uri="{FF2B5EF4-FFF2-40B4-BE49-F238E27FC236}">
                <a16:creationId xmlns:a16="http://schemas.microsoft.com/office/drawing/2014/main" id="{4C8557A1-A599-7D4A-8252-9523CF8715A9}"/>
              </a:ext>
            </a:extLst>
          </p:cNvPr>
          <p:cNvSpPr txBox="1"/>
          <p:nvPr/>
        </p:nvSpPr>
        <p:spPr>
          <a:xfrm>
            <a:off x="1524000" y="2822190"/>
            <a:ext cx="12601575" cy="8716232"/>
          </a:xfrm>
          <a:prstGeom prst="rect">
            <a:avLst/>
          </a:prstGeom>
          <a:solidFill>
            <a:schemeClr val="tx1"/>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28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Make all </a:t>
            </a:r>
            <a:r>
              <a:rPr lang="en-US" sz="2800" dirty="0" err="1">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awaitables</a:t>
            </a:r>
            <a:r>
              <a:rPr lang="en-US" sz="2800" dirty="0">
                <a:solidFill>
                  <a:srgbClr val="00B050"/>
                </a:solidFill>
                <a:latin typeface="Menlo" panose="020B0609030804020204" pitchFamily="49" charset="0"/>
                <a:ea typeface="Menlo" panose="020B0609030804020204" pitchFamily="49" charset="0"/>
                <a:cs typeface="Menlo" panose="020B0609030804020204" pitchFamily="49" charset="0"/>
                <a:sym typeface="Vista Sans OT Medium"/>
              </a:rPr>
              <a:t> senders:</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Awaitable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 </a:t>
            </a:r>
            <a:r>
              <a:rPr lang="en-US" sz="280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ReceiverOf</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await_result_t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&lt;A&gt;&gt; R&gt;</a:t>
            </a:r>
          </a:p>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submit(A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awaitable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 to) </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noexcept</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try </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invoke([](A a, R&amp;&amp; r) -&gt;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oneway_task</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rCopy</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((R&amp;&amp;) r);</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try </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rCopy</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co_await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(A&amp;&amp;) a);</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catch</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rCopy.set_error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current_exception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(A&amp;&amp;)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awaitable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(R&amp;&amp;) to);</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catch</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to.set_error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current_exception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5" name="TextBox 4">
            <a:extLst>
              <a:ext uri="{FF2B5EF4-FFF2-40B4-BE49-F238E27FC236}">
                <a16:creationId xmlns:a16="http://schemas.microsoft.com/office/drawing/2014/main" id="{B2FBD954-4DD2-AA46-951E-8CE97FBC271F}"/>
              </a:ext>
            </a:extLst>
          </p:cNvPr>
          <p:cNvSpPr txBox="1"/>
          <p:nvPr/>
        </p:nvSpPr>
        <p:spPr>
          <a:xfrm>
            <a:off x="9972675" y="8186051"/>
            <a:ext cx="13458825" cy="4450449"/>
          </a:xfrm>
          <a:prstGeom prst="rect">
            <a:avLst/>
          </a:prstGeom>
          <a:solidFill>
            <a:schemeClr val="tx1"/>
          </a:solidFill>
          <a:ln w="12700" cap="flat">
            <a:noFill/>
            <a:miter lim="400000"/>
          </a:ln>
          <a:effectLst>
            <a:outerShdw blurRad="482600" dist="38100" dir="5400000" sx="99000" sy="99000" algn="t"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maybe_unused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oneway_task</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promise_type</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oneway_task</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get_return_object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noexcept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suspend_never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initial_suspend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noexcept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suspend_never</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final_suspend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noexcept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return_void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noexcept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unhandled_exception</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8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noexcept</a:t>
            </a: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std::terminate();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8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351528150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25D2F-6751-A240-8D35-0B8667F53EC8}"/>
              </a:ext>
            </a:extLst>
          </p:cNvPr>
          <p:cNvSpPr>
            <a:spLocks noGrp="1"/>
          </p:cNvSpPr>
          <p:nvPr>
            <p:ph type="title"/>
          </p:nvPr>
        </p:nvSpPr>
        <p:spPr/>
        <p:txBody>
          <a:bodyPr/>
          <a:lstStyle/>
          <a:p>
            <a:r>
              <a:rPr lang="en-US" dirty="0"/>
              <a:t>Disclaimer</a:t>
            </a:r>
          </a:p>
        </p:txBody>
      </p:sp>
      <p:sp>
        <p:nvSpPr>
          <p:cNvPr id="3" name="Text Placeholder 2">
            <a:extLst>
              <a:ext uri="{FF2B5EF4-FFF2-40B4-BE49-F238E27FC236}">
                <a16:creationId xmlns:a16="http://schemas.microsoft.com/office/drawing/2014/main" id="{30F4F0DE-AA02-8C47-8257-0C7D7DEA2986}"/>
              </a:ext>
            </a:extLst>
          </p:cNvPr>
          <p:cNvSpPr>
            <a:spLocks noGrp="1"/>
          </p:cNvSpPr>
          <p:nvPr>
            <p:ph type="body" sz="quarter" idx="11"/>
          </p:nvPr>
        </p:nvSpPr>
        <p:spPr>
          <a:xfrm>
            <a:off x="1524000" y="3111500"/>
            <a:ext cx="21336000" cy="9537700"/>
          </a:xfrm>
        </p:spPr>
        <p:txBody>
          <a:bodyPr anchor="ctr">
            <a:normAutofit/>
          </a:bodyPr>
          <a:lstStyle/>
          <a:p>
            <a:pPr marL="0" indent="0" algn="ctr">
              <a:buNone/>
            </a:pPr>
            <a:r>
              <a:rPr lang="en-US" dirty="0"/>
              <a:t>This talk doesn’t represent the official views of WG21. It is merely sketching the ideas behind some recent proposals.</a:t>
            </a:r>
          </a:p>
          <a:p>
            <a:endParaRPr lang="en-US" dirty="0"/>
          </a:p>
        </p:txBody>
      </p:sp>
    </p:spTree>
    <p:extLst>
      <p:ext uri="{BB962C8B-B14F-4D97-AF65-F5344CB8AC3E}">
        <p14:creationId xmlns:p14="http://schemas.microsoft.com/office/powerpoint/2010/main" val="948691574"/>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hape 34">
            <a:extLst>
              <a:ext uri="{FF2B5EF4-FFF2-40B4-BE49-F238E27FC236}">
                <a16:creationId xmlns:a16="http://schemas.microsoft.com/office/drawing/2014/main" id="{F7D86ECC-4A7C-43AE-A47D-7D03218E727C}"/>
              </a:ext>
            </a:extLst>
          </p:cNvPr>
          <p:cNvSpPr>
            <a:spLocks noChangeArrowheads="1"/>
          </p:cNvSpPr>
          <p:nvPr/>
        </p:nvSpPr>
        <p:spPr bwMode="auto">
          <a:xfrm>
            <a:off x="1522413" y="6042025"/>
            <a:ext cx="21339175" cy="1507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spAutoFit/>
          </a:bodyPr>
          <a:lstStyle>
            <a:lvl1pPr algn="ctr">
              <a:lnSpc>
                <a:spcPct val="110000"/>
              </a:lnSpc>
              <a:defRPr sz="9000">
                <a:solidFill>
                  <a:srgbClr val="7D8490"/>
                </a:solidFill>
                <a:latin typeface="Vista Sans OT Medium" pitchFamily="2" charset="0"/>
                <a:cs typeface="Vista Sans OT Medium" pitchFamily="2" charset="0"/>
                <a:sym typeface="Vista Sans OT Medium" pitchFamily="2" charset="0"/>
              </a:defRPr>
            </a:lvl1pPr>
            <a:lvl2pPr marL="742950" indent="-285750" algn="ctr">
              <a:lnSpc>
                <a:spcPct val="110000"/>
              </a:lnSpc>
              <a:defRPr sz="9000">
                <a:solidFill>
                  <a:srgbClr val="7D8490"/>
                </a:solidFill>
                <a:latin typeface="Vista Sans OT Medium" pitchFamily="2" charset="0"/>
                <a:cs typeface="Vista Sans OT Medium" pitchFamily="2" charset="0"/>
                <a:sym typeface="Vista Sans OT Medium" pitchFamily="2" charset="0"/>
              </a:defRPr>
            </a:lvl2pPr>
            <a:lvl3pPr marL="11430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3pPr>
            <a:lvl4pPr marL="16002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4pPr>
            <a:lvl5pPr marL="20574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5pPr>
            <a:lvl6pPr marL="25146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6pPr>
            <a:lvl7pPr marL="29718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7pPr>
            <a:lvl8pPr marL="34290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8pPr>
            <a:lvl9pPr marL="38862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9pPr>
          </a:lstStyle>
          <a:p>
            <a:pPr eaLnBrk="1" hangingPunct="1">
              <a:lnSpc>
                <a:spcPct val="80000"/>
              </a:lnSpc>
            </a:pPr>
            <a:r>
              <a:rPr lang="en-US" altLang="en-US" sz="12000" b="1">
                <a:solidFill>
                  <a:srgbClr val="FFFFFF"/>
                </a:solidFill>
                <a:latin typeface="FreightSansLFPro-Semibold" pitchFamily="2" charset="0"/>
                <a:cs typeface="FreightSansLFPro-Semibold" pitchFamily="2" charset="0"/>
                <a:sym typeface="FreightSansLFPro-Semibold" pitchFamily="2" charset="0"/>
              </a:rPr>
              <a:t>IV. Building on Sender/Receiver </a:t>
            </a:r>
          </a:p>
        </p:txBody>
      </p:sp>
    </p:spTree>
    <p:extLst>
      <p:ext uri="{BB962C8B-B14F-4D97-AF65-F5344CB8AC3E}">
        <p14:creationId xmlns:p14="http://schemas.microsoft.com/office/powerpoint/2010/main" val="2170378430"/>
      </p:ext>
    </p:extLst>
  </p:cSld>
  <p:clrMapOvr>
    <a:masterClrMapping/>
  </p:clrMapOvr>
  <p:transition spd="slow">
    <p:fade thruBlk="1"/>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CC553-DA93-404D-9FA1-73309E93DF43}"/>
              </a:ext>
            </a:extLst>
          </p:cNvPr>
          <p:cNvSpPr>
            <a:spLocks noGrp="1"/>
          </p:cNvSpPr>
          <p:nvPr>
            <p:ph type="title"/>
          </p:nvPr>
        </p:nvSpPr>
        <p:spPr/>
        <p:txBody>
          <a:bodyPr/>
          <a:lstStyle/>
          <a:p>
            <a:r>
              <a:rPr lang="en-US" dirty="0"/>
              <a:t>Building on Sender/Receiver</a:t>
            </a:r>
          </a:p>
        </p:txBody>
      </p:sp>
      <p:sp>
        <p:nvSpPr>
          <p:cNvPr id="3" name="Text Placeholder 2">
            <a:extLst>
              <a:ext uri="{FF2B5EF4-FFF2-40B4-BE49-F238E27FC236}">
                <a16:creationId xmlns:a16="http://schemas.microsoft.com/office/drawing/2014/main" id="{96C4805E-2D7E-3B4B-A0BA-746D818145F0}"/>
              </a:ext>
            </a:extLst>
          </p:cNvPr>
          <p:cNvSpPr>
            <a:spLocks noGrp="1"/>
          </p:cNvSpPr>
          <p:nvPr>
            <p:ph type="body" sz="quarter" idx="11"/>
          </p:nvPr>
        </p:nvSpPr>
        <p:spPr/>
        <p:txBody>
          <a:bodyPr/>
          <a:lstStyle/>
          <a:p>
            <a:r>
              <a:rPr lang="en-US" dirty="0"/>
              <a:t>Higher-level functionality can be built efficiently on top of Sender/Receiver:</a:t>
            </a:r>
          </a:p>
          <a:p>
            <a:pPr lvl="1"/>
            <a:r>
              <a:rPr lang="en-US" dirty="0"/>
              <a:t>Generic algorithms: </a:t>
            </a:r>
            <a:r>
              <a:rPr lang="en-US" dirty="0" err="1"/>
              <a:t>sync_wait</a:t>
            </a:r>
            <a:r>
              <a:rPr lang="en-US" dirty="0"/>
              <a:t>, </a:t>
            </a:r>
            <a:r>
              <a:rPr lang="en-US" dirty="0" err="1"/>
              <a:t>wait_all</a:t>
            </a:r>
            <a:r>
              <a:rPr lang="en-US" dirty="0"/>
              <a:t>, </a:t>
            </a:r>
            <a:r>
              <a:rPr lang="en-US" dirty="0" err="1"/>
              <a:t>wait_any</a:t>
            </a:r>
            <a:r>
              <a:rPr lang="en-US" dirty="0"/>
              <a:t>, etc.</a:t>
            </a:r>
          </a:p>
          <a:p>
            <a:pPr lvl="1"/>
            <a:r>
              <a:rPr lang="en-US" dirty="0"/>
              <a:t>Promises and Futures</a:t>
            </a:r>
          </a:p>
          <a:p>
            <a:pPr lvl="1"/>
            <a:r>
              <a:rPr lang="en-US" dirty="0"/>
              <a:t>Channels</a:t>
            </a:r>
          </a:p>
          <a:p>
            <a:pPr lvl="1"/>
            <a:r>
              <a:rPr lang="en-US" dirty="0"/>
              <a:t>Async Ranges and Reactive streams</a:t>
            </a:r>
          </a:p>
          <a:p>
            <a:pPr lvl="1"/>
            <a:endParaRPr lang="en-US" dirty="0"/>
          </a:p>
        </p:txBody>
      </p:sp>
    </p:spTree>
    <p:extLst>
      <p:ext uri="{BB962C8B-B14F-4D97-AF65-F5344CB8AC3E}">
        <p14:creationId xmlns:p14="http://schemas.microsoft.com/office/powerpoint/2010/main" val="2001463622"/>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CC553-DA93-404D-9FA1-73309E93DF43}"/>
              </a:ext>
            </a:extLst>
          </p:cNvPr>
          <p:cNvSpPr>
            <a:spLocks noGrp="1"/>
          </p:cNvSpPr>
          <p:nvPr>
            <p:ph type="title"/>
          </p:nvPr>
        </p:nvSpPr>
        <p:spPr/>
        <p:txBody>
          <a:bodyPr/>
          <a:lstStyle/>
          <a:p>
            <a:r>
              <a:rPr lang="en-US" dirty="0"/>
              <a:t>Example: Futures</a:t>
            </a:r>
          </a:p>
        </p:txBody>
      </p:sp>
      <p:sp>
        <p:nvSpPr>
          <p:cNvPr id="3" name="Text Placeholder 2">
            <a:extLst>
              <a:ext uri="{FF2B5EF4-FFF2-40B4-BE49-F238E27FC236}">
                <a16:creationId xmlns:a16="http://schemas.microsoft.com/office/drawing/2014/main" id="{96C4805E-2D7E-3B4B-A0BA-746D818145F0}"/>
              </a:ext>
            </a:extLst>
          </p:cNvPr>
          <p:cNvSpPr>
            <a:spLocks noGrp="1"/>
          </p:cNvSpPr>
          <p:nvPr>
            <p:ph type="body" sz="quarter" idx="11"/>
          </p:nvPr>
        </p:nvSpPr>
        <p:spPr/>
        <p:txBody>
          <a:bodyPr anchor="ctr"/>
          <a:lstStyle/>
          <a:p>
            <a:pPr marL="0" indent="0" algn="ctr">
              <a:buNone/>
            </a:pPr>
            <a:r>
              <a:rPr lang="en-US" dirty="0"/>
              <a:t>We can build eager futures on top of lazy Senders with no overhead beyond that which is inherent in eager execution; </a:t>
            </a:r>
            <a:r>
              <a:rPr lang="en-US" i="1" dirty="0"/>
              <a:t>i.e.</a:t>
            </a:r>
            <a:r>
              <a:rPr lang="en-US" dirty="0"/>
              <a:t>, allocation and synchronization.</a:t>
            </a:r>
          </a:p>
        </p:txBody>
      </p:sp>
    </p:spTree>
    <p:extLst>
      <p:ext uri="{BB962C8B-B14F-4D97-AF65-F5344CB8AC3E}">
        <p14:creationId xmlns:p14="http://schemas.microsoft.com/office/powerpoint/2010/main" val="3250668084"/>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Futures</a:t>
            </a:r>
          </a:p>
        </p:txBody>
      </p:sp>
      <p:sp>
        <p:nvSpPr>
          <p:cNvPr id="4" name="TextBox 3">
            <a:extLst>
              <a:ext uri="{FF2B5EF4-FFF2-40B4-BE49-F238E27FC236}">
                <a16:creationId xmlns:a16="http://schemas.microsoft.com/office/drawing/2014/main" id="{54C9CBD2-6DE5-D74C-8342-02AADD6BDE63}"/>
              </a:ext>
            </a:extLst>
          </p:cNvPr>
          <p:cNvSpPr txBox="1"/>
          <p:nvPr/>
        </p:nvSpPr>
        <p:spPr>
          <a:xfrm>
            <a:off x="1524000" y="3184423"/>
            <a:ext cx="9220200" cy="9325630"/>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MyFuture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private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shared_ptr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&lt;T&gt;&gt;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make_shared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public</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SenderOf</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 S&gt;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explicit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MyFuture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(S&amp;&amp;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src</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submit((S&amp;&amp;)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src</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make_receiver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 get() &amp;&amp;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move(*_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).get();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1817143641"/>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4C9CBD2-6DE5-D74C-8342-02AADD6BDE63}"/>
              </a:ext>
            </a:extLst>
          </p:cNvPr>
          <p:cNvSpPr txBox="1"/>
          <p:nvPr/>
        </p:nvSpPr>
        <p:spPr>
          <a:xfrm>
            <a:off x="304800" y="3178074"/>
            <a:ext cx="16230600" cy="9935027"/>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enable_shared_from_this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&lt;T&gt;&gt;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variant&lt;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monostate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_v;</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mutex _m;</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condition_variable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_cv;</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make_receiver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my_recvr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shared_from_this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 get() &amp;&amp;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unique_lock</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{_m};</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cv.wait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this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v.index</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0</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if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v.index</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get&lt;</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&gt;(move(_v));</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else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rethrow_exception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(get&lt;</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2</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&gt;(_v));</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2" name="Title 1"/>
          <p:cNvSpPr>
            <a:spLocks noGrp="1"/>
          </p:cNvSpPr>
          <p:nvPr>
            <p:ph type="title"/>
          </p:nvPr>
        </p:nvSpPr>
        <p:spPr/>
        <p:txBody>
          <a:bodyPr/>
          <a:lstStyle/>
          <a:p>
            <a:r>
              <a:rPr lang="en-US"/>
              <a:t>Futures</a:t>
            </a:r>
          </a:p>
        </p:txBody>
      </p:sp>
      <p:sp>
        <p:nvSpPr>
          <p:cNvPr id="4" name="TextBox 3">
            <a:extLst>
              <a:ext uri="{FF2B5EF4-FFF2-40B4-BE49-F238E27FC236}">
                <a16:creationId xmlns:a16="http://schemas.microsoft.com/office/drawing/2014/main" id="{54C9CBD2-6DE5-D74C-8342-02AADD6BDE63}"/>
              </a:ext>
            </a:extLst>
          </p:cNvPr>
          <p:cNvSpPr txBox="1"/>
          <p:nvPr/>
        </p:nvSpPr>
        <p:spPr>
          <a:xfrm>
            <a:off x="1524000" y="3184423"/>
            <a:ext cx="9220200" cy="9325630"/>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MyFuture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private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shared_ptr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&lt;T&gt;&gt;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make_shared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public</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SenderOf</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 S&gt;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explicit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MyFuture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(S&amp;&amp;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src</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submit((S&amp;&amp;)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src</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make_receiver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 get() &amp;&amp;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move(*_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).get();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21412864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0.58282 0.12233 L -2.5E-6 3.51852E-6 " pathEditMode="fixed" rAng="0" ptsTypes="AA">
                                      <p:cBhvr>
                                        <p:cTn id="6" dur="1000" spd="-100000" fill="hold"/>
                                        <p:tgtEl>
                                          <p:spTgt spid="4"/>
                                        </p:tgtEl>
                                        <p:attrNameLst>
                                          <p:attrName>ppt_x</p:attrName>
                                          <p:attrName>ppt_y</p:attrName>
                                        </p:attrNameLst>
                                      </p:cBhvr>
                                      <p:rCtr x="-29141" y="-6123"/>
                                    </p:animMotion>
                                  </p:childTnLst>
                                </p:cTn>
                              </p:par>
                              <p:par>
                                <p:cTn id="7" presetID="6" presetClass="emph" presetSubtype="0" accel="50000" decel="50000" fill="hold" grpId="1" nodeType="withEffect">
                                  <p:stCondLst>
                                    <p:cond delay="0"/>
                                  </p:stCondLst>
                                  <p:childTnLst>
                                    <p:animScale>
                                      <p:cBhvr>
                                        <p:cTn id="8" dur="1000" fill="hold"/>
                                        <p:tgtEl>
                                          <p:spTgt spid="4"/>
                                        </p:tgtEl>
                                      </p:cBhvr>
                                      <p:by x="75000" y="75000"/>
                                    </p:animScale>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animBg="1"/>
      <p:bldP spid="4" grpId="1"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4C9CBD2-6DE5-D74C-8342-02AADD6BDE63}"/>
              </a:ext>
            </a:extLst>
          </p:cNvPr>
          <p:cNvSpPr txBox="1"/>
          <p:nvPr/>
        </p:nvSpPr>
        <p:spPr>
          <a:xfrm>
            <a:off x="304800" y="3178074"/>
            <a:ext cx="16230600" cy="9935027"/>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spAutoFit/>
          </a:bodyPr>
          <a:lstStyle/>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enable_shared_from_this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&lt;T&gt;&gt;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variant&lt;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monostate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 _v;</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mutex _m;</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condition_variable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_cv;</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auto</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make_receiver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my_recvr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shared_from_this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 get() &amp;&amp;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unique_lock</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{_m};</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cv.wait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this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v.index</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0</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if </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v.index</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 </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get&lt;</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&gt;(move(_v));</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else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rethrow_exception</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(get&lt;</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2</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&gt;(_v));</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2" name="Title 1"/>
          <p:cNvSpPr>
            <a:spLocks noGrp="1"/>
          </p:cNvSpPr>
          <p:nvPr>
            <p:ph type="title"/>
          </p:nvPr>
        </p:nvSpPr>
        <p:spPr/>
        <p:txBody>
          <a:bodyPr/>
          <a:lstStyle/>
          <a:p>
            <a:r>
              <a:rPr lang="en-US"/>
              <a:t>Futures</a:t>
            </a:r>
          </a:p>
        </p:txBody>
      </p:sp>
      <p:sp>
        <p:nvSpPr>
          <p:cNvPr id="4" name="TextBox 3">
            <a:extLst>
              <a:ext uri="{FF2B5EF4-FFF2-40B4-BE49-F238E27FC236}">
                <a16:creationId xmlns:a16="http://schemas.microsoft.com/office/drawing/2014/main" id="{54C9CBD2-6DE5-D74C-8342-02AADD6BDE63}"/>
              </a:ext>
            </a:extLst>
          </p:cNvPr>
          <p:cNvSpPr txBox="1">
            <a:spLocks noChangeAspect="1"/>
          </p:cNvSpPr>
          <p:nvPr/>
        </p:nvSpPr>
        <p:spPr>
          <a:xfrm>
            <a:off x="16859250" y="5799365"/>
            <a:ext cx="6915150" cy="7451270"/>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91440" tIns="91440" rIns="91440" bIns="91440" numCol="1" spcCol="38100" rtlCol="0" anchor="ctr">
            <a:noAutofit/>
          </a:bodyPr>
          <a:lstStyle/>
          <a:p>
            <a:pPr fontAlgn="auto" latinLnBrk="1">
              <a:lnSpc>
                <a:spcPct val="110000"/>
              </a:lnSpc>
              <a:spcBef>
                <a:spcPts val="0"/>
              </a:spcBef>
              <a:spcAft>
                <a:spcPts val="0"/>
              </a:spcAft>
            </a:pP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T&gt;</a:t>
            </a:r>
          </a:p>
          <a:p>
            <a:pPr fontAlgn="auto" latinLnBrk="1">
              <a:lnSpc>
                <a:spcPct val="110000"/>
              </a:lnSpc>
              <a:spcBef>
                <a:spcPts val="0"/>
              </a:spcBef>
              <a:spcAft>
                <a:spcPts val="0"/>
              </a:spcAft>
            </a:pP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MyFuture</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private</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shared_ptr</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&lt;T&gt;&gt; _</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make_shared</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&lt;T&gt;&gt;();</a:t>
            </a:r>
          </a:p>
          <a:p>
            <a:pPr fontAlgn="auto" latinLnBrk="1">
              <a:lnSpc>
                <a:spcPct val="110000"/>
              </a:lnSpc>
              <a:spcBef>
                <a:spcPts val="0"/>
              </a:spcBef>
              <a:spcAft>
                <a:spcPts val="0"/>
              </a:spcAft>
            </a:pP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public</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SenderOf</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 S&gt;</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explicit</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MyFuture</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(S&amp;&amp;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src</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submit((S&amp;&amp;) </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src</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make_receiver</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 get() &amp;&amp; {</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27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return</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move(*_</a:t>
            </a:r>
            <a:r>
              <a:rPr lang="en-US" sz="27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).get();</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27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
        <p:nvSpPr>
          <p:cNvPr id="6" name="TextBox 5">
            <a:extLst>
              <a:ext uri="{FF2B5EF4-FFF2-40B4-BE49-F238E27FC236}">
                <a16:creationId xmlns:a16="http://schemas.microsoft.com/office/drawing/2014/main" id="{54C9CBD2-6DE5-D74C-8342-02AADD6BDE63}"/>
              </a:ext>
            </a:extLst>
          </p:cNvPr>
          <p:cNvSpPr txBox="1"/>
          <p:nvPr/>
        </p:nvSpPr>
        <p:spPr>
          <a:xfrm>
            <a:off x="609600" y="3925005"/>
            <a:ext cx="14192250" cy="9325630"/>
          </a:xfrm>
          <a:prstGeom prst="rect">
            <a:avLst/>
          </a:prstGeom>
          <a:solidFill>
            <a:schemeClr val="tx1"/>
          </a:solidFill>
          <a:ln w="12700" cap="flat">
            <a:noFill/>
            <a:miter lim="400000"/>
          </a:ln>
          <a:effectLst>
            <a:outerShdw blurRad="177800" dist="38100" dir="2700000" algn="tl" rotWithShape="0">
              <a:prstClr val="black">
                <a:alpha val="40000"/>
              </a:prstClr>
            </a:outerShdw>
          </a:effectLst>
        </p:spPr>
        <p:style>
          <a:lnRef idx="0">
            <a:scrgbClr r="0" g="0" b="0"/>
          </a:lnRef>
          <a:fillRef idx="0">
            <a:scrgbClr r="0" g="0" b="0"/>
          </a:fillRef>
          <a:effectRef idx="0">
            <a:scrgbClr r="0" g="0" b="0"/>
          </a:effectRef>
          <a:fontRef idx="none"/>
        </p:style>
        <p:txBody>
          <a:bodyPr rot="0" spcFirstLastPara="1" vert="horz" wrap="square" lIns="91440" tIns="91440" rIns="91440" bIns="91440" numCol="1" spcCol="38100" rtlCol="0" anchor="ctr">
            <a:spAutoFit/>
          </a:bodyPr>
          <a:lstStyle>
            <a:defPPr>
              <a:defRPr lang="en-US"/>
            </a:defPPr>
            <a:lvl1pPr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1pPr>
            <a:lvl2pPr marL="457200" indent="-228600"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2pPr>
            <a:lvl3pPr marL="914400" indent="-457200"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3pPr>
            <a:lvl4pPr marL="1371600" indent="-685800"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4pPr>
            <a:lvl5pPr marL="1828800" indent="-914400" algn="l" defTabSz="457200" rtl="0" eaLnBrk="0" fontAlgn="base" hangingPunct="0">
              <a:spcBef>
                <a:spcPct val="0"/>
              </a:spcBef>
              <a:spcAft>
                <a:spcPct val="0"/>
              </a:spcAft>
              <a:defRPr sz="9000" kern="1200">
                <a:solidFill>
                  <a:srgbClr val="7D8490"/>
                </a:solidFill>
                <a:latin typeface="Vista Sans OT Medium" pitchFamily="2" charset="0"/>
                <a:ea typeface="+mn-ea"/>
                <a:cs typeface="Vista Sans OT Medium" pitchFamily="2" charset="0"/>
                <a:sym typeface="Vista Sans OT Medium" pitchFamily="2" charset="0"/>
              </a:defRPr>
            </a:lvl5pPr>
            <a:lvl6pPr marL="2286000" algn="l" defTabSz="914400" rtl="0" eaLnBrk="1" latinLnBrk="0" hangingPunct="1">
              <a:defRPr sz="9000" kern="1200">
                <a:solidFill>
                  <a:srgbClr val="7D8490"/>
                </a:solidFill>
                <a:latin typeface="Vista Sans OT Medium" pitchFamily="2" charset="0"/>
                <a:ea typeface="+mn-ea"/>
                <a:cs typeface="Vista Sans OT Medium" pitchFamily="2" charset="0"/>
                <a:sym typeface="Vista Sans OT Medium" pitchFamily="2" charset="0"/>
              </a:defRPr>
            </a:lvl6pPr>
            <a:lvl7pPr marL="2743200" algn="l" defTabSz="914400" rtl="0" eaLnBrk="1" latinLnBrk="0" hangingPunct="1">
              <a:defRPr sz="9000" kern="1200">
                <a:solidFill>
                  <a:srgbClr val="7D8490"/>
                </a:solidFill>
                <a:latin typeface="Vista Sans OT Medium" pitchFamily="2" charset="0"/>
                <a:ea typeface="+mn-ea"/>
                <a:cs typeface="Vista Sans OT Medium" pitchFamily="2" charset="0"/>
                <a:sym typeface="Vista Sans OT Medium" pitchFamily="2" charset="0"/>
              </a:defRPr>
            </a:lvl7pPr>
            <a:lvl8pPr marL="3200400" algn="l" defTabSz="914400" rtl="0" eaLnBrk="1" latinLnBrk="0" hangingPunct="1">
              <a:defRPr sz="9000" kern="1200">
                <a:solidFill>
                  <a:srgbClr val="7D8490"/>
                </a:solidFill>
                <a:latin typeface="Vista Sans OT Medium" pitchFamily="2" charset="0"/>
                <a:ea typeface="+mn-ea"/>
                <a:cs typeface="Vista Sans OT Medium" pitchFamily="2" charset="0"/>
                <a:sym typeface="Vista Sans OT Medium" pitchFamily="2" charset="0"/>
              </a:defRPr>
            </a:lvl8pPr>
            <a:lvl9pPr marL="3657600" algn="l" defTabSz="914400" rtl="0" eaLnBrk="1" latinLnBrk="0" hangingPunct="1">
              <a:defRPr sz="9000" kern="1200">
                <a:solidFill>
                  <a:srgbClr val="7D8490"/>
                </a:solidFill>
                <a:latin typeface="Vista Sans OT Medium" pitchFamily="2" charset="0"/>
                <a:ea typeface="+mn-ea"/>
                <a:cs typeface="Vista Sans OT Medium" pitchFamily="2" charset="0"/>
                <a:sym typeface="Vista Sans OT Medium" pitchFamily="2" charset="0"/>
              </a:defRPr>
            </a:lvl9pPr>
          </a:lstStyle>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T&gt;</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struct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my_recvr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shared_ptr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my_state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&lt;T&gt;&gt;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endPar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endParaRP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&lt;</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int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I,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class</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U&gt;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_set(U&amp;&amp; u)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lock_guard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lk</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-&gt;_m);</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v.</a:t>
            </a:r>
            <a:r>
              <a:rPr lang="en-US" sz="3600" dirty="0" err="1">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template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emplace&lt;I&gt;((U&amp;&amp;) u);</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st</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-&gt;_</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cv.notify_one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set_value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(T t) { _set&lt;</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1</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&gt;(move(t));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void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set_error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exception_ptr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e) { _set&lt;</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2</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&gt;(e); }</a:t>
            </a:r>
          </a:p>
          <a:p>
            <a:pPr fontAlgn="auto" latinLnBrk="1">
              <a:lnSpc>
                <a:spcPct val="110000"/>
              </a:lnSpc>
              <a:spcBef>
                <a:spcPts val="0"/>
              </a:spcBef>
              <a:spcAft>
                <a:spcPts val="0"/>
              </a:spcAft>
            </a:pPr>
            <a:r>
              <a:rPr lang="en-US" sz="3600" dirty="0">
                <a:solidFill>
                  <a:srgbClr val="0070C0"/>
                </a:solidFill>
                <a:latin typeface="Menlo" panose="020B0609030804020204" pitchFamily="49" charset="0"/>
                <a:ea typeface="Menlo" panose="020B0609030804020204" pitchFamily="49" charset="0"/>
                <a:cs typeface="Menlo" panose="020B0609030804020204" pitchFamily="49" charset="0"/>
                <a:sym typeface="Vista Sans OT Medium"/>
              </a:rPr>
              <a:t>  void</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set_done</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_set&lt;</a:t>
            </a:r>
            <a:r>
              <a:rPr lang="en-US" sz="3600" dirty="0">
                <a:solidFill>
                  <a:srgbClr val="00B0F0"/>
                </a:solidFill>
                <a:latin typeface="Menlo" panose="020B0609030804020204" pitchFamily="49" charset="0"/>
                <a:ea typeface="Menlo" panose="020B0609030804020204" pitchFamily="49" charset="0"/>
                <a:cs typeface="Menlo" panose="020B0609030804020204" pitchFamily="49" charset="0"/>
                <a:sym typeface="Vista Sans OT Medium"/>
              </a:rPr>
              <a:t>2</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&gt;(</a:t>
            </a:r>
            <a:r>
              <a:rPr lang="en-US" sz="3600" dirty="0" err="1">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make_exception_ptr</a:t>
            </a: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(cancelled{}));</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  }</a:t>
            </a:r>
          </a:p>
          <a:p>
            <a:pPr fontAlgn="auto" latinLnBrk="1">
              <a:lnSpc>
                <a:spcPct val="110000"/>
              </a:lnSpc>
              <a:spcBef>
                <a:spcPts val="0"/>
              </a:spcBef>
              <a:spcAft>
                <a:spcPts val="0"/>
              </a:spcAft>
            </a:pPr>
            <a:r>
              <a:rPr lang="en-US" sz="3600" dirty="0">
                <a:solidFill>
                  <a:schemeClr val="bg1"/>
                </a:solidFill>
                <a:latin typeface="Menlo" panose="020B0609030804020204" pitchFamily="49" charset="0"/>
                <a:ea typeface="Menlo" panose="020B0609030804020204" pitchFamily="49" charset="0"/>
                <a:cs typeface="Menlo" panose="020B0609030804020204" pitchFamily="49" charset="0"/>
                <a:sym typeface="Vista Sans OT Medium"/>
              </a:rPr>
              <a:t>};</a:t>
            </a:r>
          </a:p>
        </p:txBody>
      </p:sp>
    </p:spTree>
    <p:extLst>
      <p:ext uri="{BB962C8B-B14F-4D97-AF65-F5344CB8AC3E}">
        <p14:creationId xmlns:p14="http://schemas.microsoft.com/office/powerpoint/2010/main" val="92901803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2.5E-6 4.25926E-6 L 0.46094 -0.38438 " pathEditMode="relative" rAng="0" ptsTypes="AA">
                                      <p:cBhvr>
                                        <p:cTn id="6" dur="1000" fill="hold"/>
                                        <p:tgtEl>
                                          <p:spTgt spid="5"/>
                                        </p:tgtEl>
                                        <p:attrNameLst>
                                          <p:attrName>ppt_x</p:attrName>
                                          <p:attrName>ppt_y</p:attrName>
                                        </p:attrNameLst>
                                      </p:cBhvr>
                                      <p:rCtr x="23047" y="-19225"/>
                                    </p:animMotion>
                                  </p:childTnLst>
                                </p:cTn>
                              </p:par>
                              <p:par>
                                <p:cTn id="7" presetID="6" presetClass="emph" presetSubtype="0" accel="50000" decel="50000" fill="hold" grpId="1" nodeType="withEffect">
                                  <p:stCondLst>
                                    <p:cond delay="0"/>
                                  </p:stCondLst>
                                  <p:childTnLst>
                                    <p:animScale>
                                      <p:cBhvr>
                                        <p:cTn id="8" dur="1000" fill="hold"/>
                                        <p:tgtEl>
                                          <p:spTgt spid="5"/>
                                        </p:tgtEl>
                                      </p:cBhvr>
                                      <p:by x="50000" y="50000"/>
                                    </p:animScale>
                                  </p:childTnLst>
                                </p:cTn>
                              </p:par>
                            </p:childTnLst>
                          </p:cTn>
                        </p:par>
                        <p:par>
                          <p:cTn id="9" fill="hold">
                            <p:stCondLst>
                              <p:cond delay="1000"/>
                            </p:stCondLst>
                            <p:childTnLst>
                              <p:par>
                                <p:cTn id="10" presetID="10" presetClass="entr" presetSubtype="0" fill="hold" grpId="0"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CC553-DA93-404D-9FA1-73309E93DF43}"/>
              </a:ext>
            </a:extLst>
          </p:cNvPr>
          <p:cNvSpPr>
            <a:spLocks noGrp="1"/>
          </p:cNvSpPr>
          <p:nvPr>
            <p:ph type="title"/>
          </p:nvPr>
        </p:nvSpPr>
        <p:spPr/>
        <p:txBody>
          <a:bodyPr/>
          <a:lstStyle/>
          <a:p>
            <a:r>
              <a:rPr lang="en-US" dirty="0"/>
              <a:t>Futures: Summary</a:t>
            </a:r>
          </a:p>
        </p:txBody>
      </p:sp>
      <p:sp>
        <p:nvSpPr>
          <p:cNvPr id="3" name="Text Placeholder 2">
            <a:extLst>
              <a:ext uri="{FF2B5EF4-FFF2-40B4-BE49-F238E27FC236}">
                <a16:creationId xmlns:a16="http://schemas.microsoft.com/office/drawing/2014/main" id="{96C4805E-2D7E-3B4B-A0BA-746D818145F0}"/>
              </a:ext>
            </a:extLst>
          </p:cNvPr>
          <p:cNvSpPr>
            <a:spLocks noGrp="1"/>
          </p:cNvSpPr>
          <p:nvPr>
            <p:ph type="body" sz="quarter" idx="11"/>
          </p:nvPr>
        </p:nvSpPr>
        <p:spPr/>
        <p:txBody>
          <a:bodyPr/>
          <a:lstStyle/>
          <a:p>
            <a:r>
              <a:rPr lang="en-US" dirty="0"/>
              <a:t>Eager interfaces can be layered on top of lazy without additional overhead.</a:t>
            </a:r>
          </a:p>
          <a:p>
            <a:r>
              <a:rPr lang="en-US" i="1" dirty="0"/>
              <a:t>The converse is not true</a:t>
            </a:r>
            <a:r>
              <a:rPr lang="en-US" dirty="0"/>
              <a:t>: we cannot “lazy-</a:t>
            </a:r>
            <a:r>
              <a:rPr lang="en-US" dirty="0" err="1"/>
              <a:t>ify</a:t>
            </a:r>
            <a:r>
              <a:rPr lang="en-US" dirty="0"/>
              <a:t>” an eager async operation while also removing its inherent overhead.</a:t>
            </a:r>
          </a:p>
          <a:p>
            <a:r>
              <a:rPr lang="en-US" i="1" dirty="0"/>
              <a:t>Therefore, lazy operations are more fundamental.</a:t>
            </a:r>
          </a:p>
          <a:p>
            <a:r>
              <a:rPr lang="en-US" dirty="0"/>
              <a:t>The optimal way to “eager-</a:t>
            </a:r>
            <a:r>
              <a:rPr lang="en-US" dirty="0" err="1"/>
              <a:t>ify</a:t>
            </a:r>
            <a:r>
              <a:rPr lang="en-US" dirty="0"/>
              <a:t>” a lazy operation depends on many things; there should be many such algorithms.</a:t>
            </a:r>
          </a:p>
        </p:txBody>
      </p:sp>
    </p:spTree>
    <p:extLst>
      <p:ext uri="{BB962C8B-B14F-4D97-AF65-F5344CB8AC3E}">
        <p14:creationId xmlns:p14="http://schemas.microsoft.com/office/powerpoint/2010/main" val="113228177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par>
                          <p:cTn id="18" fill="hold">
                            <p:stCondLst>
                              <p:cond delay="500"/>
                            </p:stCondLst>
                            <p:childTnLst>
                              <p:par>
                                <p:cTn id="19" presetID="35" presetClass="emph" presetSubtype="0" fill="hold" nodeType="afterEffect">
                                  <p:stCondLst>
                                    <p:cond delay="0"/>
                                  </p:stCondLst>
                                  <p:childTnLst>
                                    <p:anim calcmode="discrete" valueType="str">
                                      <p:cBhvr>
                                        <p:cTn id="20" dur="1000" fill="hold"/>
                                        <p:tgtEl>
                                          <p:spTgt spid="3">
                                            <p:txEl>
                                              <p:pRg st="2" end="2"/>
                                            </p:txEl>
                                          </p:spTgt>
                                        </p:tgtEl>
                                        <p:attrNameLst>
                                          <p:attrName>style.visibility</p:attrName>
                                        </p:attrNameLst>
                                      </p:cBhvr>
                                      <p:tavLst>
                                        <p:tav tm="0">
                                          <p:val>
                                            <p:strVal val="hidden"/>
                                          </p:val>
                                        </p:tav>
                                        <p:tav tm="50000">
                                          <p:val>
                                            <p:strVal val="visible"/>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A0773380-3298-2B45-B58F-633DC218EB85}"/>
              </a:ext>
            </a:extLst>
          </p:cNvPr>
          <p:cNvSpPr txBox="1"/>
          <p:nvPr/>
        </p:nvSpPr>
        <p:spPr>
          <a:xfrm>
            <a:off x="2452254" y="2710913"/>
            <a:ext cx="20040600" cy="13542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80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But remember:</a:t>
            </a:r>
          </a:p>
        </p:txBody>
      </p:sp>
      <p:sp>
        <p:nvSpPr>
          <p:cNvPr id="11" name="TextBox 10">
            <a:extLst>
              <a:ext uri="{FF2B5EF4-FFF2-40B4-BE49-F238E27FC236}">
                <a16:creationId xmlns:a16="http://schemas.microsoft.com/office/drawing/2014/main" id="{025502B4-4AAC-074B-95E8-792684E67305}"/>
              </a:ext>
            </a:extLst>
          </p:cNvPr>
          <p:cNvSpPr txBox="1"/>
          <p:nvPr/>
        </p:nvSpPr>
        <p:spPr>
          <a:xfrm>
            <a:off x="2057400" y="4742238"/>
            <a:ext cx="20040600" cy="13542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8000" b="1" i="1">
                <a:solidFill>
                  <a:schemeClr val="bg1"/>
                </a:solidFill>
                <a:latin typeface="Vista Sans OT Medium"/>
                <a:ea typeface="Vista Sans OT Medium"/>
                <a:cs typeface="Vista Sans OT Medium"/>
                <a:sym typeface="Vista Sans OT Medium"/>
              </a:rPr>
              <a:t>Concurrency</a:t>
            </a:r>
            <a:r>
              <a:rPr lang="en-US" sz="8000">
                <a:solidFill>
                  <a:schemeClr val="bg1"/>
                </a:solidFill>
                <a:latin typeface="Vista Sans OT Medium"/>
                <a:ea typeface="Vista Sans OT Medium"/>
                <a:cs typeface="Vista Sans OT Medium"/>
                <a:sym typeface="Vista Sans OT Medium"/>
              </a:rPr>
              <a:t> is only half of the story</a:t>
            </a:r>
            <a:endParaRPr kumimoji="0" lang="en-US" sz="8000" b="0" i="0" u="none" strike="noStrike" cap="none" spc="0" normalizeH="0" baseline="0">
              <a:ln>
                <a:noFill/>
              </a:ln>
              <a:solidFill>
                <a:schemeClr val="bg1"/>
              </a:solidFill>
              <a:effectLst/>
              <a:uFillTx/>
              <a:latin typeface="Vista Sans OT Medium"/>
              <a:ea typeface="Vista Sans OT Medium"/>
              <a:cs typeface="Vista Sans OT Medium"/>
              <a:sym typeface="Vista Sans OT Medium"/>
            </a:endParaRPr>
          </a:p>
        </p:txBody>
      </p:sp>
      <p:sp>
        <p:nvSpPr>
          <p:cNvPr id="12" name="TextBox 11">
            <a:extLst>
              <a:ext uri="{FF2B5EF4-FFF2-40B4-BE49-F238E27FC236}">
                <a16:creationId xmlns:a16="http://schemas.microsoft.com/office/drawing/2014/main" id="{34480675-2829-7B48-969F-AE3E227F3E75}"/>
              </a:ext>
            </a:extLst>
          </p:cNvPr>
          <p:cNvSpPr txBox="1"/>
          <p:nvPr/>
        </p:nvSpPr>
        <p:spPr>
          <a:xfrm>
            <a:off x="2057400" y="7112117"/>
            <a:ext cx="20040600" cy="13542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8000">
                <a:solidFill>
                  <a:schemeClr val="bg1"/>
                </a:solidFill>
                <a:latin typeface="Vista Sans OT Medium"/>
                <a:ea typeface="Vista Sans OT Medium"/>
                <a:cs typeface="Vista Sans OT Medium"/>
                <a:sym typeface="Vista Sans OT Medium"/>
              </a:rPr>
              <a:t>If we can’t also express </a:t>
            </a:r>
            <a:r>
              <a:rPr lang="en-US" sz="8000" b="1" i="1">
                <a:solidFill>
                  <a:schemeClr val="bg1"/>
                </a:solidFill>
                <a:latin typeface="Vista Sans OT Medium"/>
                <a:ea typeface="Vista Sans OT Medium"/>
                <a:cs typeface="Vista Sans OT Medium"/>
                <a:sym typeface="Vista Sans OT Medium"/>
              </a:rPr>
              <a:t>parallel</a:t>
            </a:r>
            <a:r>
              <a:rPr lang="en-US" sz="8000">
                <a:solidFill>
                  <a:schemeClr val="bg1"/>
                </a:solidFill>
                <a:latin typeface="Vista Sans OT Medium"/>
                <a:ea typeface="Vista Sans OT Medium"/>
                <a:cs typeface="Vista Sans OT Medium"/>
                <a:sym typeface="Vista Sans OT Medium"/>
              </a:rPr>
              <a:t> use cases, </a:t>
            </a:r>
            <a:endParaRPr kumimoji="0" lang="en-US" sz="8000" b="0" i="0" u="none" strike="noStrike" cap="none" spc="0" normalizeH="0" baseline="0">
              <a:ln>
                <a:noFill/>
              </a:ln>
              <a:solidFill>
                <a:schemeClr val="bg1"/>
              </a:solidFill>
              <a:effectLst/>
              <a:uFillTx/>
              <a:latin typeface="Vista Sans OT Medium"/>
              <a:ea typeface="Vista Sans OT Medium"/>
              <a:cs typeface="Vista Sans OT Medium"/>
              <a:sym typeface="Vista Sans OT Medium"/>
            </a:endParaRPr>
          </a:p>
        </p:txBody>
      </p:sp>
      <p:sp>
        <p:nvSpPr>
          <p:cNvPr id="13" name="TextBox 12">
            <a:extLst>
              <a:ext uri="{FF2B5EF4-FFF2-40B4-BE49-F238E27FC236}">
                <a16:creationId xmlns:a16="http://schemas.microsoft.com/office/drawing/2014/main" id="{F659B890-BADB-824E-8B1F-F8056013FC1E}"/>
              </a:ext>
            </a:extLst>
          </p:cNvPr>
          <p:cNvSpPr txBox="1"/>
          <p:nvPr/>
        </p:nvSpPr>
        <p:spPr>
          <a:xfrm>
            <a:off x="2057400" y="9481996"/>
            <a:ext cx="20040600" cy="135421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lang="en-US" sz="8000">
                <a:solidFill>
                  <a:schemeClr val="bg1"/>
                </a:solidFill>
                <a:latin typeface="Vista Sans OT Medium"/>
                <a:ea typeface="Vista Sans OT Medium"/>
                <a:cs typeface="Vista Sans OT Medium"/>
                <a:sym typeface="Vista Sans OT Medium"/>
              </a:rPr>
              <a:t>are we really being generic?</a:t>
            </a:r>
            <a:endParaRPr kumimoji="0" lang="en-US" sz="8000" b="0" i="0" u="none" strike="noStrike" cap="none" spc="0" normalizeH="0" baseline="0">
              <a:ln>
                <a:noFill/>
              </a:ln>
              <a:solidFill>
                <a:schemeClr val="bg1"/>
              </a:solidFill>
              <a:effectLst/>
              <a:uFillTx/>
              <a:latin typeface="Vista Sans OT Medium"/>
              <a:ea typeface="Vista Sans OT Medium"/>
              <a:cs typeface="Vista Sans OT Medium"/>
              <a:sym typeface="Vista Sans OT Medium"/>
            </a:endParaRPr>
          </a:p>
        </p:txBody>
      </p:sp>
    </p:spTree>
    <p:extLst>
      <p:ext uri="{BB962C8B-B14F-4D97-AF65-F5344CB8AC3E}">
        <p14:creationId xmlns:p14="http://schemas.microsoft.com/office/powerpoint/2010/main" val="7201305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50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childTnLst>
                                </p:cTn>
                              </p:par>
                            </p:childTnLst>
                          </p:cTn>
                        </p:par>
                        <p:par>
                          <p:cTn id="8" fill="hold">
                            <p:stCondLst>
                              <p:cond delay="1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1000"/>
                                        <p:tgtEl>
                                          <p:spTgt spid="1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8"/>
                                        </p:tgtEl>
                                      </p:cBhvr>
                                    </p:animEffect>
                                    <p:set>
                                      <p:cBhvr>
                                        <p:cTn id="16" dur="1" fill="hold">
                                          <p:stCondLst>
                                            <p:cond delay="499"/>
                                          </p:stCondLst>
                                        </p:cTn>
                                        <p:tgtEl>
                                          <p:spTgt spid="8"/>
                                        </p:tgtEl>
                                        <p:attrNameLst>
                                          <p:attrName>style.visibility</p:attrName>
                                        </p:attrNameLst>
                                      </p:cBhvr>
                                      <p:to>
                                        <p:strVal val="hidden"/>
                                      </p:to>
                                    </p:set>
                                  </p:childTnLst>
                                </p:cTn>
                              </p:par>
                            </p:childTnLst>
                          </p:cTn>
                        </p:par>
                        <p:par>
                          <p:cTn id="17" fill="hold">
                            <p:stCondLst>
                              <p:cond delay="500"/>
                            </p:stCondLst>
                            <p:childTnLst>
                              <p:par>
                                <p:cTn id="18" presetID="10" presetClass="exit" presetSubtype="0" fill="hold" grpId="1" nodeType="afterEffect">
                                  <p:stCondLst>
                                    <p:cond delay="0"/>
                                  </p:stCondLst>
                                  <p:childTnLst>
                                    <p:animEffect transition="out" filter="fade">
                                      <p:cBhvr>
                                        <p:cTn id="19" dur="500"/>
                                        <p:tgtEl>
                                          <p:spTgt spid="11"/>
                                        </p:tgtEl>
                                      </p:cBhvr>
                                    </p:animEffect>
                                    <p:set>
                                      <p:cBhvr>
                                        <p:cTn id="20" dur="1" fill="hold">
                                          <p:stCondLst>
                                            <p:cond delay="499"/>
                                          </p:stCondLst>
                                        </p:cTn>
                                        <p:tgtEl>
                                          <p:spTgt spid="11"/>
                                        </p:tgtEl>
                                        <p:attrNameLst>
                                          <p:attrName>style.visibility</p:attrName>
                                        </p:attrNameLst>
                                      </p:cBhvr>
                                      <p:to>
                                        <p:strVal val="hidden"/>
                                      </p:to>
                                    </p:se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11" grpId="0"/>
      <p:bldP spid="11" grpId="1"/>
      <p:bldP spid="12" grpId="0"/>
      <p:bldP spid="13"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42761-2D46-C14B-80EB-0C56CAE82FC2}"/>
              </a:ext>
            </a:extLst>
          </p:cNvPr>
          <p:cNvSpPr>
            <a:spLocks noGrp="1"/>
          </p:cNvSpPr>
          <p:nvPr>
            <p:ph type="title"/>
          </p:nvPr>
        </p:nvSpPr>
        <p:spPr/>
        <p:txBody>
          <a:bodyPr/>
          <a:lstStyle/>
          <a:p>
            <a:r>
              <a:rPr lang="en-US"/>
              <a:t>FLASHBACK:</a:t>
            </a:r>
            <a:br>
              <a:rPr lang="en-US"/>
            </a:br>
            <a:r>
              <a:rPr lang="en-US"/>
              <a:t>Why are the parallel algorithms fast?</a:t>
            </a:r>
          </a:p>
        </p:txBody>
      </p:sp>
      <p:sp>
        <p:nvSpPr>
          <p:cNvPr id="3" name="Text Placeholder 2">
            <a:extLst>
              <a:ext uri="{FF2B5EF4-FFF2-40B4-BE49-F238E27FC236}">
                <a16:creationId xmlns:a16="http://schemas.microsoft.com/office/drawing/2014/main" id="{003C9EFA-AED0-D94F-ABE2-E443008A53A2}"/>
              </a:ext>
            </a:extLst>
          </p:cNvPr>
          <p:cNvSpPr>
            <a:spLocks noGrp="1"/>
          </p:cNvSpPr>
          <p:nvPr>
            <p:ph type="body" sz="quarter" idx="11"/>
          </p:nvPr>
        </p:nvSpPr>
        <p:spPr>
          <a:xfrm>
            <a:off x="1524000" y="4495456"/>
            <a:ext cx="21336000" cy="7910728"/>
          </a:xfrm>
        </p:spPr>
        <p:txBody>
          <a:bodyPr/>
          <a:lstStyle/>
          <a:p>
            <a:r>
              <a:rPr lang="en-US"/>
              <a:t>Because they let the user communicate to the scheduler critical information about (the lack of) cross-task dependencies.</a:t>
            </a:r>
          </a:p>
          <a:p>
            <a:r>
              <a:rPr lang="en-US"/>
              <a:t>In other words, it communicates the full structure of the algorithm’s </a:t>
            </a:r>
            <a:r>
              <a:rPr lang="en-US" i="1"/>
              <a:t>task graph </a:t>
            </a:r>
            <a:r>
              <a:rPr lang="en-US"/>
              <a:t>to the scheduler.</a:t>
            </a:r>
          </a:p>
          <a:p>
            <a:endParaRPr lang="en-US"/>
          </a:p>
        </p:txBody>
      </p:sp>
    </p:spTree>
    <p:extLst>
      <p:ext uri="{BB962C8B-B14F-4D97-AF65-F5344CB8AC3E}">
        <p14:creationId xmlns:p14="http://schemas.microsoft.com/office/powerpoint/2010/main" val="426149601"/>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62E2-D509-B142-AB78-0FC7B6312D7A}"/>
              </a:ext>
            </a:extLst>
          </p:cNvPr>
          <p:cNvSpPr>
            <a:spLocks noGrp="1"/>
          </p:cNvSpPr>
          <p:nvPr>
            <p:ph type="title"/>
          </p:nvPr>
        </p:nvSpPr>
        <p:spPr/>
        <p:txBody>
          <a:bodyPr/>
          <a:lstStyle/>
          <a:p>
            <a:r>
              <a:rPr lang="en-US"/>
              <a:t>Sender/Receiver and Parallelism</a:t>
            </a:r>
          </a:p>
        </p:txBody>
      </p:sp>
      <p:sp>
        <p:nvSpPr>
          <p:cNvPr id="3" name="Text Placeholder 2">
            <a:extLst>
              <a:ext uri="{FF2B5EF4-FFF2-40B4-BE49-F238E27FC236}">
                <a16:creationId xmlns:a16="http://schemas.microsoft.com/office/drawing/2014/main" id="{587608A3-EAE2-AA45-913A-B2A8C64FDE89}"/>
              </a:ext>
            </a:extLst>
          </p:cNvPr>
          <p:cNvSpPr>
            <a:spLocks noGrp="1"/>
          </p:cNvSpPr>
          <p:nvPr>
            <p:ph type="body" sz="quarter" idx="11"/>
          </p:nvPr>
        </p:nvSpPr>
        <p:spPr/>
        <p:txBody>
          <a:bodyPr>
            <a:normAutofit/>
          </a:bodyPr>
          <a:lstStyle/>
          <a:p>
            <a:r>
              <a:rPr lang="en-US"/>
              <a:t>A non-intrusive </a:t>
            </a:r>
            <a:r>
              <a:rPr lang="en-US" sz="6000" err="1">
                <a:latin typeface="Menlo" panose="020B0609030804020204" pitchFamily="49" charset="0"/>
                <a:ea typeface="Menlo" panose="020B0609030804020204" pitchFamily="49" charset="0"/>
                <a:cs typeface="Menlo" panose="020B0609030804020204" pitchFamily="49" charset="0"/>
              </a:rPr>
              <a:t>parallel_fork</a:t>
            </a:r>
            <a:r>
              <a:rPr lang="en-US"/>
              <a:t> algorithm, like </a:t>
            </a:r>
            <a:r>
              <a:rPr lang="en-US" sz="6000">
                <a:latin typeface="Menlo" panose="020B0609030804020204" pitchFamily="49" charset="0"/>
                <a:ea typeface="Menlo" panose="020B0609030804020204" pitchFamily="49" charset="0"/>
                <a:cs typeface="Menlo" panose="020B0609030804020204" pitchFamily="49" charset="0"/>
              </a:rPr>
              <a:t>then</a:t>
            </a:r>
            <a:r>
              <a:rPr lang="en-US"/>
              <a:t>, creates a node in a task graph of lazy Senders.</a:t>
            </a:r>
          </a:p>
          <a:p>
            <a:r>
              <a:rPr lang="en-US"/>
              <a:t>By composing lazy Senders, we build a representation of the data flow graph </a:t>
            </a:r>
            <a:r>
              <a:rPr lang="en-US" i="1"/>
              <a:t>independent of its execution</a:t>
            </a:r>
            <a:r>
              <a:rPr lang="en-US"/>
              <a:t>.</a:t>
            </a:r>
          </a:p>
          <a:p>
            <a:r>
              <a:rPr lang="en-US" i="1"/>
              <a:t>How</a:t>
            </a:r>
            <a:r>
              <a:rPr lang="en-US"/>
              <a:t> that graph gets executed can then be left up to the scheduler.</a:t>
            </a:r>
          </a:p>
        </p:txBody>
      </p:sp>
    </p:spTree>
    <p:extLst>
      <p:ext uri="{BB962C8B-B14F-4D97-AF65-F5344CB8AC3E}">
        <p14:creationId xmlns:p14="http://schemas.microsoft.com/office/powerpoint/2010/main" val="182549409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25D2F-6751-A240-8D35-0B8667F53EC8}"/>
              </a:ext>
            </a:extLst>
          </p:cNvPr>
          <p:cNvSpPr>
            <a:spLocks noGrp="1"/>
          </p:cNvSpPr>
          <p:nvPr>
            <p:ph type="title"/>
          </p:nvPr>
        </p:nvSpPr>
        <p:spPr/>
        <p:txBody>
          <a:bodyPr/>
          <a:lstStyle/>
          <a:p>
            <a:r>
              <a:rPr lang="en-US" dirty="0"/>
              <a:t>Disclaimer</a:t>
            </a:r>
          </a:p>
        </p:txBody>
      </p:sp>
      <p:sp>
        <p:nvSpPr>
          <p:cNvPr id="3" name="Text Placeholder 2">
            <a:extLst>
              <a:ext uri="{FF2B5EF4-FFF2-40B4-BE49-F238E27FC236}">
                <a16:creationId xmlns:a16="http://schemas.microsoft.com/office/drawing/2014/main" id="{30F4F0DE-AA02-8C47-8257-0C7D7DEA2986}"/>
              </a:ext>
            </a:extLst>
          </p:cNvPr>
          <p:cNvSpPr>
            <a:spLocks noGrp="1"/>
          </p:cNvSpPr>
          <p:nvPr>
            <p:ph type="body" sz="quarter" idx="11"/>
          </p:nvPr>
        </p:nvSpPr>
        <p:spPr>
          <a:xfrm>
            <a:off x="1524000" y="3111500"/>
            <a:ext cx="21336000" cy="9537700"/>
          </a:xfrm>
        </p:spPr>
        <p:txBody>
          <a:bodyPr anchor="ctr">
            <a:normAutofit/>
          </a:bodyPr>
          <a:lstStyle/>
          <a:p>
            <a:pPr marL="0" indent="0" algn="ctr">
              <a:buNone/>
            </a:pPr>
            <a:r>
              <a:rPr lang="en-US" dirty="0"/>
              <a:t>This talk doesn’t represent the official views of WG21. It is merely sketching the ideas behind some recent proposals.</a:t>
            </a:r>
          </a:p>
          <a:p>
            <a:endParaRPr lang="en-US" dirty="0"/>
          </a:p>
        </p:txBody>
      </p:sp>
      <p:sp>
        <p:nvSpPr>
          <p:cNvPr id="4" name="Text Placeholder 2">
            <a:extLst>
              <a:ext uri="{FF2B5EF4-FFF2-40B4-BE49-F238E27FC236}">
                <a16:creationId xmlns:a16="http://schemas.microsoft.com/office/drawing/2014/main" id="{6F3BC5F6-2A55-6740-AE66-639C6795B7C4}"/>
              </a:ext>
            </a:extLst>
          </p:cNvPr>
          <p:cNvSpPr txBox="1">
            <a:spLocks/>
          </p:cNvSpPr>
          <p:nvPr/>
        </p:nvSpPr>
        <p:spPr>
          <a:xfrm>
            <a:off x="1676400" y="3263900"/>
            <a:ext cx="21336000" cy="9537700"/>
          </a:xfrm>
          <a:prstGeom prst="rect">
            <a:avLst/>
          </a:prstGeom>
          <a:solidFill>
            <a:schemeClr val="bg2">
              <a:lumMod val="20000"/>
              <a:lumOff val="80000"/>
            </a:schemeClr>
          </a:solidFill>
        </p:spPr>
        <p:txBody>
          <a:bodyPr vert="horz" lIns="0" tIns="0" rIns="0" bIns="0" anchor="ctr">
            <a:normAutofit/>
          </a:bodyPr>
          <a:lstStyle>
            <a:lvl1pPr marL="571500" indent="-571500" algn="l" defTabSz="546100" rtl="0" fontAlgn="base">
              <a:lnSpc>
                <a:spcPct val="120000"/>
              </a:lnSpc>
              <a:spcBef>
                <a:spcPct val="20000"/>
              </a:spcBef>
              <a:spcAft>
                <a:spcPct val="0"/>
              </a:spcAft>
              <a:buClr>
                <a:srgbClr val="5890FF"/>
              </a:buClr>
              <a:buSzPct val="100000"/>
              <a:buFont typeface="Arial"/>
              <a:buChar char="•"/>
              <a:defRPr sz="7000" baseline="0">
                <a:solidFill>
                  <a:schemeClr val="bg1"/>
                </a:solidFill>
                <a:latin typeface="FreightSansLFPro"/>
                <a:ea typeface="+mj-ea"/>
                <a:cs typeface="+mj-cs"/>
                <a:sym typeface="Helvetica" panose="020B0604020202020204" pitchFamily="34" charset="0"/>
              </a:defRPr>
            </a:lvl1pPr>
            <a:lvl2pPr marL="914400" indent="-457200" algn="l" defTabSz="546100" rtl="0" fontAlgn="base">
              <a:lnSpc>
                <a:spcPct val="120000"/>
              </a:lnSpc>
              <a:spcBef>
                <a:spcPct val="20000"/>
              </a:spcBef>
              <a:spcAft>
                <a:spcPct val="0"/>
              </a:spcAft>
              <a:buClr>
                <a:srgbClr val="5890FF"/>
              </a:buClr>
              <a:buFont typeface="Arial" panose="020B0604020202020204" pitchFamily="34" charset="0"/>
              <a:buChar char="•"/>
              <a:defRPr sz="6600">
                <a:solidFill>
                  <a:schemeClr val="bg1"/>
                </a:solidFill>
                <a:latin typeface="FreightSansLFPro"/>
                <a:ea typeface="+mj-ea"/>
                <a:cs typeface="+mj-cs"/>
                <a:sym typeface="Helvetica" panose="020B0604020202020204" pitchFamily="34" charset="0"/>
              </a:defRPr>
            </a:lvl2pPr>
            <a:lvl3pPr marL="1371600" indent="-457200" algn="l" defTabSz="546100" rtl="0" fontAlgn="base">
              <a:lnSpc>
                <a:spcPct val="120000"/>
              </a:lnSpc>
              <a:spcBef>
                <a:spcPct val="20000"/>
              </a:spcBef>
              <a:spcAft>
                <a:spcPct val="0"/>
              </a:spcAft>
              <a:buClr>
                <a:srgbClr val="5890FF"/>
              </a:buClr>
              <a:buFont typeface="Arial" panose="020B0604020202020204" pitchFamily="34" charset="0"/>
              <a:buChar char="•"/>
              <a:defRPr sz="6000">
                <a:solidFill>
                  <a:schemeClr val="bg1"/>
                </a:solidFill>
                <a:latin typeface="FreightSansLFPro"/>
                <a:ea typeface="+mj-ea"/>
                <a:cs typeface="+mj-cs"/>
                <a:sym typeface="Helvetica" panose="020B0604020202020204" pitchFamily="34" charset="0"/>
              </a:defRPr>
            </a:lvl3pPr>
            <a:lvl4pPr marL="1828800" indent="-457200" algn="l" defTabSz="546100" rtl="0" fontAlgn="base">
              <a:lnSpc>
                <a:spcPct val="120000"/>
              </a:lnSpc>
              <a:spcBef>
                <a:spcPct val="20000"/>
              </a:spcBef>
              <a:spcAft>
                <a:spcPct val="0"/>
              </a:spcAft>
              <a:buClr>
                <a:srgbClr val="5890FF"/>
              </a:buClr>
              <a:buFont typeface="Arial" panose="020B0604020202020204" pitchFamily="34" charset="0"/>
              <a:buChar char="•"/>
              <a:defRPr sz="5400">
                <a:solidFill>
                  <a:schemeClr val="bg1"/>
                </a:solidFill>
                <a:latin typeface="FreightSansLFPro"/>
                <a:ea typeface="+mj-ea"/>
                <a:cs typeface="+mj-cs"/>
                <a:sym typeface="Helvetica" panose="020B0604020202020204" pitchFamily="34" charset="0"/>
              </a:defRPr>
            </a:lvl4pPr>
            <a:lvl5pPr marL="2286000" indent="-457200" algn="l" defTabSz="546100" rtl="0" fontAlgn="base">
              <a:lnSpc>
                <a:spcPct val="120000"/>
              </a:lnSpc>
              <a:spcBef>
                <a:spcPct val="20000"/>
              </a:spcBef>
              <a:spcAft>
                <a:spcPct val="0"/>
              </a:spcAft>
              <a:buClr>
                <a:srgbClr val="5890FF"/>
              </a:buClr>
              <a:buFont typeface="Arial" panose="020B0604020202020204" pitchFamily="34" charset="0"/>
              <a:buChar char="•"/>
              <a:defRPr sz="4800">
                <a:solidFill>
                  <a:schemeClr val="bg1"/>
                </a:solidFill>
                <a:latin typeface="FreightSansLFPro"/>
                <a:ea typeface="+mj-ea"/>
                <a:cs typeface="+mj-cs"/>
                <a:sym typeface="Helvetica" panose="020B0604020202020204" pitchFamily="34" charset="0"/>
              </a:defRPr>
            </a:lvl5pPr>
            <a:lvl6pPr indent="241300" algn="ctr" defTabSz="546100" eaLnBrk="1" hangingPunct="1">
              <a:defRPr sz="4800">
                <a:solidFill>
                  <a:srgbClr val="53585F"/>
                </a:solidFill>
                <a:latin typeface="+mj-lt"/>
                <a:ea typeface="+mj-ea"/>
                <a:cs typeface="+mj-cs"/>
                <a:sym typeface="Helvetica"/>
              </a:defRPr>
            </a:lvl6pPr>
            <a:lvl7pPr indent="469900" algn="ctr" defTabSz="546100" eaLnBrk="1" hangingPunct="1">
              <a:defRPr sz="4800">
                <a:solidFill>
                  <a:srgbClr val="53585F"/>
                </a:solidFill>
                <a:latin typeface="+mj-lt"/>
                <a:ea typeface="+mj-ea"/>
                <a:cs typeface="+mj-cs"/>
                <a:sym typeface="Helvetica"/>
              </a:defRPr>
            </a:lvl7pPr>
            <a:lvl8pPr indent="711200" algn="ctr" defTabSz="546100" eaLnBrk="1" hangingPunct="1">
              <a:defRPr sz="4800">
                <a:solidFill>
                  <a:srgbClr val="53585F"/>
                </a:solidFill>
                <a:latin typeface="+mj-lt"/>
                <a:ea typeface="+mj-ea"/>
                <a:cs typeface="+mj-cs"/>
                <a:sym typeface="Helvetica"/>
              </a:defRPr>
            </a:lvl8pPr>
            <a:lvl9pPr indent="952500" algn="ctr" defTabSz="546100" eaLnBrk="1" hangingPunct="1">
              <a:defRPr sz="4800">
                <a:solidFill>
                  <a:srgbClr val="53585F"/>
                </a:solidFill>
                <a:latin typeface="+mj-lt"/>
                <a:ea typeface="+mj-ea"/>
                <a:cs typeface="+mj-cs"/>
                <a:sym typeface="Helvetica"/>
              </a:defRPr>
            </a:lvl9pPr>
          </a:lstStyle>
          <a:p>
            <a:pPr marL="0" indent="0" algn="ctr" eaLnBrk="1" hangingPunct="1">
              <a:buFont typeface="Arial"/>
              <a:buNone/>
            </a:pPr>
            <a:r>
              <a:rPr lang="en-US" kern="0" dirty="0"/>
              <a:t>This talk </a:t>
            </a:r>
            <a:r>
              <a:rPr lang="en-US" i="1" kern="0" dirty="0"/>
              <a:t>does</a:t>
            </a:r>
            <a:r>
              <a:rPr lang="en-US" kern="0" dirty="0"/>
              <a:t> represent the official views of WG21!</a:t>
            </a:r>
          </a:p>
          <a:p>
            <a:pPr marL="0" indent="0" algn="ctr" eaLnBrk="1" hangingPunct="1">
              <a:buFont typeface="Arial"/>
              <a:buNone/>
            </a:pPr>
            <a:r>
              <a:rPr lang="en-US" kern="0" dirty="0"/>
              <a:t>W00t!</a:t>
            </a:r>
          </a:p>
          <a:p>
            <a:pPr eaLnBrk="1" hangingPunct="1"/>
            <a:endParaRPr lang="en-US" kern="0" dirty="0"/>
          </a:p>
        </p:txBody>
      </p:sp>
    </p:spTree>
    <p:extLst>
      <p:ext uri="{BB962C8B-B14F-4D97-AF65-F5344CB8AC3E}">
        <p14:creationId xmlns:p14="http://schemas.microsoft.com/office/powerpoint/2010/main" val="260061012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1" nodeType="afterEffect">
                                  <p:stCondLst>
                                    <p:cond delay="0"/>
                                  </p:stCondLst>
                                  <p:childTnLst>
                                    <p:animMotion origin="layout" path="M 3.33333E-6 2.96296E-6 L -0.19662 0.20972 " pathEditMode="relative" rAng="0" ptsTypes="AA">
                                      <p:cBhvr>
                                        <p:cTn id="6" dur="500" fill="hold"/>
                                        <p:tgtEl>
                                          <p:spTgt spid="3">
                                            <p:txEl>
                                              <p:pRg st="0" end="0"/>
                                            </p:txEl>
                                          </p:spTgt>
                                        </p:tgtEl>
                                        <p:attrNameLst>
                                          <p:attrName>ppt_x</p:attrName>
                                          <p:attrName>ppt_y</p:attrName>
                                        </p:attrNameLst>
                                      </p:cBhvr>
                                      <p:rCtr x="-9831" y="10486"/>
                                    </p:animMotion>
                                  </p:childTnLst>
                                </p:cTn>
                              </p:par>
                            </p:childTnLst>
                          </p:cTn>
                        </p:par>
                        <p:par>
                          <p:cTn id="7" fill="hold">
                            <p:stCondLst>
                              <p:cond delay="500"/>
                            </p:stCondLst>
                            <p:childTnLst>
                              <p:par>
                                <p:cTn id="8" presetID="2" presetClass="exit" presetSubtype="3" accel="50000" fill="hold" grpId="0" nodeType="afterEffect">
                                  <p:stCondLst>
                                    <p:cond delay="0"/>
                                  </p:stCondLst>
                                  <p:childTnLst>
                                    <p:anim calcmode="lin" valueType="num">
                                      <p:cBhvr additive="base">
                                        <p:cTn id="9" dur="400"/>
                                        <p:tgtEl>
                                          <p:spTgt spid="3">
                                            <p:txEl>
                                              <p:pRg st="0" end="0"/>
                                            </p:txEl>
                                          </p:spTgt>
                                        </p:tgtEl>
                                        <p:attrNameLst>
                                          <p:attrName>ppt_x</p:attrName>
                                        </p:attrNameLst>
                                      </p:cBhvr>
                                      <p:tavLst>
                                        <p:tav tm="0">
                                          <p:val>
                                            <p:strVal val="ppt_x"/>
                                          </p:val>
                                        </p:tav>
                                        <p:tav tm="100000">
                                          <p:val>
                                            <p:strVal val="1+ppt_w/2"/>
                                          </p:val>
                                        </p:tav>
                                      </p:tavLst>
                                    </p:anim>
                                    <p:anim calcmode="lin" valueType="num">
                                      <p:cBhvr additive="base">
                                        <p:cTn id="10" dur="400"/>
                                        <p:tgtEl>
                                          <p:spTgt spid="3">
                                            <p:txEl>
                                              <p:pRg st="0" end="0"/>
                                            </p:txEl>
                                          </p:spTgt>
                                        </p:tgtEl>
                                        <p:attrNameLst>
                                          <p:attrName>ppt_y</p:attrName>
                                        </p:attrNameLst>
                                      </p:cBhvr>
                                      <p:tavLst>
                                        <p:tav tm="0">
                                          <p:val>
                                            <p:strVal val="ppt_y"/>
                                          </p:val>
                                        </p:tav>
                                        <p:tav tm="100000">
                                          <p:val>
                                            <p:strVal val="0-ppt_h/2"/>
                                          </p:val>
                                        </p:tav>
                                      </p:tavLst>
                                    </p:anim>
                                    <p:set>
                                      <p:cBhvr>
                                        <p:cTn id="11" dur="1" fill="hold">
                                          <p:stCondLst>
                                            <p:cond delay="399"/>
                                          </p:stCondLst>
                                        </p:cTn>
                                        <p:tgtEl>
                                          <p:spTgt spid="3">
                                            <p:txEl>
                                              <p:pRg st="0" end="0"/>
                                            </p:txEl>
                                          </p:spTgt>
                                        </p:tgtEl>
                                        <p:attrNameLst>
                                          <p:attrName>style.visibility</p:attrName>
                                        </p:attrNameLst>
                                      </p:cBhvr>
                                      <p:to>
                                        <p:strVal val="hidden"/>
                                      </p:to>
                                    </p:set>
                                  </p:childTnLst>
                                </p:cTn>
                              </p:par>
                            </p:childTnLst>
                          </p:cTn>
                        </p:par>
                        <p:par>
                          <p:cTn id="12" fill="hold">
                            <p:stCondLst>
                              <p:cond delay="9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3" grpId="1" build="p"/>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5B5A37A-46D3-5B4B-9C75-D8D15958C24E}"/>
              </a:ext>
            </a:extLst>
          </p:cNvPr>
          <p:cNvSpPr txBox="1"/>
          <p:nvPr/>
        </p:nvSpPr>
        <p:spPr>
          <a:xfrm>
            <a:off x="2806995" y="5714536"/>
            <a:ext cx="3678865" cy="194668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115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Lazy</a:t>
            </a:r>
            <a:endParaRPr kumimoji="0" lang="en-US" sz="9000" b="0" i="0" u="none" strike="noStrike" cap="none" spc="0" normalizeH="0" baseline="0">
              <a:ln>
                <a:noFill/>
              </a:ln>
              <a:solidFill>
                <a:schemeClr val="bg1"/>
              </a:solidFill>
              <a:effectLst/>
              <a:uFillTx/>
              <a:latin typeface="Vista Sans OT Medium"/>
              <a:ea typeface="Vista Sans OT Medium"/>
              <a:cs typeface="Vista Sans OT Medium"/>
              <a:sym typeface="Vista Sans OT Medium"/>
            </a:endParaRPr>
          </a:p>
        </p:txBody>
      </p:sp>
      <p:sp>
        <p:nvSpPr>
          <p:cNvPr id="6" name="TextBox 5">
            <a:extLst>
              <a:ext uri="{FF2B5EF4-FFF2-40B4-BE49-F238E27FC236}">
                <a16:creationId xmlns:a16="http://schemas.microsoft.com/office/drawing/2014/main" id="{C4253244-C67E-4D4F-AD0C-6907D7F766AC}"/>
              </a:ext>
            </a:extLst>
          </p:cNvPr>
          <p:cNvSpPr txBox="1"/>
          <p:nvPr/>
        </p:nvSpPr>
        <p:spPr>
          <a:xfrm>
            <a:off x="9037673" y="5714536"/>
            <a:ext cx="5465136" cy="194668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115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Parallel</a:t>
            </a:r>
            <a:endParaRPr kumimoji="0" lang="en-US" sz="9000" b="0" i="0" u="none" strike="noStrike" cap="none" spc="0" normalizeH="0" baseline="0">
              <a:ln>
                <a:noFill/>
              </a:ln>
              <a:solidFill>
                <a:schemeClr val="bg1"/>
              </a:solidFill>
              <a:effectLst/>
              <a:uFillTx/>
              <a:latin typeface="Vista Sans OT Medium"/>
              <a:ea typeface="Vista Sans OT Medium"/>
              <a:cs typeface="Vista Sans OT Medium"/>
              <a:sym typeface="Vista Sans OT Medium"/>
            </a:endParaRPr>
          </a:p>
        </p:txBody>
      </p:sp>
      <p:sp>
        <p:nvSpPr>
          <p:cNvPr id="7" name="TextBox 6">
            <a:extLst>
              <a:ext uri="{FF2B5EF4-FFF2-40B4-BE49-F238E27FC236}">
                <a16:creationId xmlns:a16="http://schemas.microsoft.com/office/drawing/2014/main" id="{DF71DB6B-C74B-D74F-9FD6-17B8DA9AC20E}"/>
              </a:ext>
            </a:extLst>
          </p:cNvPr>
          <p:cNvSpPr txBox="1"/>
          <p:nvPr/>
        </p:nvSpPr>
        <p:spPr>
          <a:xfrm>
            <a:off x="14322054" y="5325199"/>
            <a:ext cx="3678865" cy="233602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138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a:t>
            </a:r>
            <a:endParaRPr kumimoji="0" lang="en-US" sz="9600" b="0" i="0" u="none" strike="noStrike" cap="none" spc="0" normalizeH="0" baseline="0">
              <a:ln>
                <a:noFill/>
              </a:ln>
              <a:solidFill>
                <a:schemeClr val="bg1"/>
              </a:solidFill>
              <a:effectLst/>
              <a:uFillTx/>
              <a:latin typeface="Vista Sans OT Medium"/>
              <a:ea typeface="Vista Sans OT Medium"/>
              <a:cs typeface="Vista Sans OT Medium"/>
              <a:sym typeface="Vista Sans OT Medium"/>
            </a:endParaRPr>
          </a:p>
        </p:txBody>
      </p:sp>
      <p:sp>
        <p:nvSpPr>
          <p:cNvPr id="8" name="Heart 7">
            <a:extLst>
              <a:ext uri="{FF2B5EF4-FFF2-40B4-BE49-F238E27FC236}">
                <a16:creationId xmlns:a16="http://schemas.microsoft.com/office/drawing/2014/main" id="{4D93E129-F11C-1E4E-824A-0DA4C74BC003}"/>
              </a:ext>
            </a:extLst>
          </p:cNvPr>
          <p:cNvSpPr/>
          <p:nvPr/>
        </p:nvSpPr>
        <p:spPr>
          <a:xfrm>
            <a:off x="17681944" y="5135133"/>
            <a:ext cx="3157870" cy="2716155"/>
          </a:xfrm>
          <a:prstGeom prst="heart">
            <a:avLst/>
          </a:prstGeom>
          <a:solidFill>
            <a:srgbClr val="FF0000"/>
          </a:solid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9" name="TextBox 8">
            <a:extLst>
              <a:ext uri="{FF2B5EF4-FFF2-40B4-BE49-F238E27FC236}">
                <a16:creationId xmlns:a16="http://schemas.microsoft.com/office/drawing/2014/main" id="{07B40350-5BE2-FB42-B024-6A77770ECFF0}"/>
              </a:ext>
            </a:extLst>
          </p:cNvPr>
          <p:cNvSpPr txBox="1"/>
          <p:nvPr/>
        </p:nvSpPr>
        <p:spPr>
          <a:xfrm>
            <a:off x="6640030" y="5165318"/>
            <a:ext cx="2083982" cy="2810000"/>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166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a:t>
            </a:r>
          </a:p>
        </p:txBody>
      </p:sp>
    </p:spTree>
    <p:extLst>
      <p:ext uri="{BB962C8B-B14F-4D97-AF65-F5344CB8AC3E}">
        <p14:creationId xmlns:p14="http://schemas.microsoft.com/office/powerpoint/2010/main" val="233969272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animBg="1"/>
      <p:bldP spid="9"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hape 34">
            <a:extLst>
              <a:ext uri="{FF2B5EF4-FFF2-40B4-BE49-F238E27FC236}">
                <a16:creationId xmlns:a16="http://schemas.microsoft.com/office/drawing/2014/main" id="{F7D86ECC-4A7C-43AE-A47D-7D03218E727C}"/>
              </a:ext>
            </a:extLst>
          </p:cNvPr>
          <p:cNvSpPr>
            <a:spLocks noChangeArrowheads="1"/>
          </p:cNvSpPr>
          <p:nvPr/>
        </p:nvSpPr>
        <p:spPr bwMode="auto">
          <a:xfrm>
            <a:off x="1522413" y="6042025"/>
            <a:ext cx="21339175" cy="15070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spAutoFit/>
          </a:bodyPr>
          <a:lstStyle>
            <a:lvl1pPr algn="ctr">
              <a:lnSpc>
                <a:spcPct val="110000"/>
              </a:lnSpc>
              <a:defRPr sz="9000">
                <a:solidFill>
                  <a:srgbClr val="7D8490"/>
                </a:solidFill>
                <a:latin typeface="Vista Sans OT Medium" pitchFamily="2" charset="0"/>
                <a:cs typeface="Vista Sans OT Medium" pitchFamily="2" charset="0"/>
                <a:sym typeface="Vista Sans OT Medium" pitchFamily="2" charset="0"/>
              </a:defRPr>
            </a:lvl1pPr>
            <a:lvl2pPr marL="742950" indent="-285750" algn="ctr">
              <a:lnSpc>
                <a:spcPct val="110000"/>
              </a:lnSpc>
              <a:defRPr sz="9000">
                <a:solidFill>
                  <a:srgbClr val="7D8490"/>
                </a:solidFill>
                <a:latin typeface="Vista Sans OT Medium" pitchFamily="2" charset="0"/>
                <a:cs typeface="Vista Sans OT Medium" pitchFamily="2" charset="0"/>
                <a:sym typeface="Vista Sans OT Medium" pitchFamily="2" charset="0"/>
              </a:defRPr>
            </a:lvl2pPr>
            <a:lvl3pPr marL="11430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3pPr>
            <a:lvl4pPr marL="16002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4pPr>
            <a:lvl5pPr marL="20574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5pPr>
            <a:lvl6pPr marL="25146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6pPr>
            <a:lvl7pPr marL="29718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7pPr>
            <a:lvl8pPr marL="34290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8pPr>
            <a:lvl9pPr marL="38862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9pPr>
          </a:lstStyle>
          <a:p>
            <a:pPr eaLnBrk="1" hangingPunct="1">
              <a:lnSpc>
                <a:spcPct val="80000"/>
              </a:lnSpc>
            </a:pPr>
            <a:r>
              <a:rPr lang="en-US" altLang="en-US" sz="12000" b="1">
                <a:solidFill>
                  <a:srgbClr val="FFFFFF"/>
                </a:solidFill>
                <a:latin typeface="FreightSansLFPro-Semibold" pitchFamily="2" charset="0"/>
                <a:cs typeface="FreightSansLFPro-Semibold" pitchFamily="2" charset="0"/>
                <a:sym typeface="FreightSansLFPro-Semibold" pitchFamily="2" charset="0"/>
              </a:rPr>
              <a:t>VI. Summary</a:t>
            </a:r>
          </a:p>
        </p:txBody>
      </p:sp>
    </p:spTree>
    <p:extLst>
      <p:ext uri="{BB962C8B-B14F-4D97-AF65-F5344CB8AC3E}">
        <p14:creationId xmlns:p14="http://schemas.microsoft.com/office/powerpoint/2010/main" val="777425023"/>
      </p:ext>
    </p:extLst>
  </p:cSld>
  <p:clrMapOvr>
    <a:masterClrMapping/>
  </p:clrMapOvr>
  <p:transition spd="slow">
    <p:fade thruBlk="1"/>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60C5A0F-F1A1-4346-A392-0E8FA49074E9}"/>
              </a:ext>
            </a:extLst>
          </p:cNvPr>
          <p:cNvSpPr>
            <a:spLocks noGrp="1"/>
          </p:cNvSpPr>
          <p:nvPr>
            <p:ph type="body" sz="quarter" idx="10"/>
          </p:nvPr>
        </p:nvSpPr>
        <p:spPr/>
        <p:txBody>
          <a:bodyPr/>
          <a:lstStyle/>
          <a:p>
            <a:r>
              <a:rPr lang="en-US" dirty="0"/>
              <a:t>Lee Howes, Facebook on the need to formalize callbacks</a:t>
            </a:r>
          </a:p>
        </p:txBody>
      </p:sp>
      <p:sp>
        <p:nvSpPr>
          <p:cNvPr id="3" name="Text Placeholder 2">
            <a:extLst>
              <a:ext uri="{FF2B5EF4-FFF2-40B4-BE49-F238E27FC236}">
                <a16:creationId xmlns:a16="http://schemas.microsoft.com/office/drawing/2014/main" id="{7DDB42A4-8126-5D4D-B8A5-2F82AE4AAFBA}"/>
              </a:ext>
            </a:extLst>
          </p:cNvPr>
          <p:cNvSpPr>
            <a:spLocks noGrp="1"/>
          </p:cNvSpPr>
          <p:nvPr>
            <p:ph type="body" sz="quarter" idx="11"/>
          </p:nvPr>
        </p:nvSpPr>
        <p:spPr>
          <a:xfrm>
            <a:off x="2781300" y="4188222"/>
            <a:ext cx="18821400" cy="5740400"/>
          </a:xfrm>
        </p:spPr>
        <p:txBody>
          <a:bodyPr>
            <a:normAutofit fontScale="70000" lnSpcReduction="20000"/>
          </a:bodyPr>
          <a:lstStyle/>
          <a:p>
            <a:r>
              <a:rPr lang="en-US" dirty="0"/>
              <a:t>It is very important that we design a system that does not only satisfy Facebook's needs, or Nvidia's, or that satisfies special case argument combinations for individual use cases, but one that cleanly generalizes for interoperation between different libraries, from different vendors with different goals.</a:t>
            </a:r>
          </a:p>
        </p:txBody>
      </p:sp>
      <p:sp>
        <p:nvSpPr>
          <p:cNvPr id="4" name="Text Placeholder 2">
            <a:extLst>
              <a:ext uri="{FF2B5EF4-FFF2-40B4-BE49-F238E27FC236}">
                <a16:creationId xmlns:a16="http://schemas.microsoft.com/office/drawing/2014/main" id="{5078BBB4-3467-2E49-942E-C0ADAA59F1FF}"/>
              </a:ext>
            </a:extLst>
          </p:cNvPr>
          <p:cNvSpPr txBox="1">
            <a:spLocks/>
          </p:cNvSpPr>
          <p:nvPr/>
        </p:nvSpPr>
        <p:spPr>
          <a:xfrm flipH="1">
            <a:off x="1524000" y="-1351756"/>
            <a:ext cx="2371725" cy="11079956"/>
          </a:xfrm>
          <a:prstGeom prst="rect">
            <a:avLst/>
          </a:prstGeom>
        </p:spPr>
        <p:txBody>
          <a:bodyPr vert="horz" wrap="square">
            <a:spAutoFit/>
          </a:bodyPr>
          <a:lstStyle>
            <a:lvl1pPr algn="ctr" defTabSz="546100" rtl="0" fontAlgn="base">
              <a:spcBef>
                <a:spcPct val="20000"/>
              </a:spcBef>
              <a:spcAft>
                <a:spcPct val="0"/>
              </a:spcAft>
              <a:defRPr sz="9500" b="0" i="0" baseline="0">
                <a:solidFill>
                  <a:schemeClr val="bg1"/>
                </a:solidFill>
                <a:latin typeface="FreightSansLFPro"/>
                <a:ea typeface="+mj-ea"/>
                <a:cs typeface="FreightSansLFPro"/>
                <a:sym typeface="Helvetica" panose="020B0604020202020204" pitchFamily="34" charset="0"/>
              </a:defRPr>
            </a:lvl1pPr>
            <a:lvl2pPr algn="ctr" defTabSz="546100" rtl="0" fontAlgn="base">
              <a:spcBef>
                <a:spcPct val="20000"/>
              </a:spcBef>
              <a:spcAft>
                <a:spcPct val="0"/>
              </a:spcAft>
              <a:defRPr sz="7000" b="0" i="0">
                <a:solidFill>
                  <a:srgbClr val="53585F"/>
                </a:solidFill>
                <a:latin typeface="FreightSansLFPro"/>
                <a:ea typeface="+mj-ea"/>
                <a:cs typeface="FreightSansLFPro"/>
                <a:sym typeface="Helvetica" panose="020B0604020202020204" pitchFamily="34" charset="0"/>
              </a:defRPr>
            </a:lvl2pPr>
            <a:lvl3pPr algn="ctr" defTabSz="546100" rtl="0" fontAlgn="base">
              <a:spcBef>
                <a:spcPct val="20000"/>
              </a:spcBef>
              <a:spcAft>
                <a:spcPct val="0"/>
              </a:spcAft>
              <a:defRPr sz="7000" b="0" i="0">
                <a:solidFill>
                  <a:srgbClr val="53585F"/>
                </a:solidFill>
                <a:latin typeface="FreightSansLFPro"/>
                <a:ea typeface="+mj-ea"/>
                <a:cs typeface="FreightSansLFPro"/>
                <a:sym typeface="Helvetica" panose="020B0604020202020204" pitchFamily="34" charset="0"/>
              </a:defRPr>
            </a:lvl3pPr>
            <a:lvl4pPr algn="ctr" defTabSz="546100" rtl="0" fontAlgn="base">
              <a:spcBef>
                <a:spcPct val="20000"/>
              </a:spcBef>
              <a:spcAft>
                <a:spcPct val="0"/>
              </a:spcAft>
              <a:defRPr sz="7000" b="0" i="0">
                <a:solidFill>
                  <a:srgbClr val="53585F"/>
                </a:solidFill>
                <a:latin typeface="FreightSansLFPro"/>
                <a:ea typeface="+mj-ea"/>
                <a:cs typeface="FreightSansLFPro"/>
                <a:sym typeface="Helvetica" panose="020B0604020202020204" pitchFamily="34" charset="0"/>
              </a:defRPr>
            </a:lvl4pPr>
            <a:lvl5pPr algn="ctr" defTabSz="546100" rtl="0" fontAlgn="base">
              <a:spcBef>
                <a:spcPct val="20000"/>
              </a:spcBef>
              <a:spcAft>
                <a:spcPct val="0"/>
              </a:spcAft>
              <a:defRPr sz="7000" b="0" i="0">
                <a:solidFill>
                  <a:srgbClr val="53585F"/>
                </a:solidFill>
                <a:latin typeface="FreightSansLFPro"/>
                <a:ea typeface="+mj-ea"/>
                <a:cs typeface="FreightSansLFPro"/>
                <a:sym typeface="Helvetica" panose="020B0604020202020204" pitchFamily="34" charset="0"/>
              </a:defRPr>
            </a:lvl5pPr>
            <a:lvl6pPr indent="241300" algn="ctr" defTabSz="546100" eaLnBrk="1" hangingPunct="1">
              <a:defRPr sz="4800">
                <a:solidFill>
                  <a:srgbClr val="53585F"/>
                </a:solidFill>
                <a:latin typeface="+mj-lt"/>
                <a:ea typeface="+mj-ea"/>
                <a:cs typeface="+mj-cs"/>
                <a:sym typeface="Helvetica"/>
              </a:defRPr>
            </a:lvl6pPr>
            <a:lvl7pPr indent="469900" algn="ctr" defTabSz="546100" eaLnBrk="1" hangingPunct="1">
              <a:defRPr sz="4800">
                <a:solidFill>
                  <a:srgbClr val="53585F"/>
                </a:solidFill>
                <a:latin typeface="+mj-lt"/>
                <a:ea typeface="+mj-ea"/>
                <a:cs typeface="+mj-cs"/>
                <a:sym typeface="Helvetica"/>
              </a:defRPr>
            </a:lvl7pPr>
            <a:lvl8pPr indent="711200" algn="ctr" defTabSz="546100" eaLnBrk="1" hangingPunct="1">
              <a:defRPr sz="4800">
                <a:solidFill>
                  <a:srgbClr val="53585F"/>
                </a:solidFill>
                <a:latin typeface="+mj-lt"/>
                <a:ea typeface="+mj-ea"/>
                <a:cs typeface="+mj-cs"/>
                <a:sym typeface="Helvetica"/>
              </a:defRPr>
            </a:lvl8pPr>
            <a:lvl9pPr indent="952500" algn="ctr" defTabSz="546100" eaLnBrk="1" hangingPunct="1">
              <a:defRPr sz="4800">
                <a:solidFill>
                  <a:srgbClr val="53585F"/>
                </a:solidFill>
                <a:latin typeface="+mj-lt"/>
                <a:ea typeface="+mj-ea"/>
                <a:cs typeface="+mj-cs"/>
                <a:sym typeface="Helvetica"/>
              </a:defRPr>
            </a:lvl9pPr>
          </a:lstStyle>
          <a:p>
            <a:pPr eaLnBrk="1" hangingPunct="1"/>
            <a:r>
              <a:rPr lang="en-US" sz="71400" kern="0" dirty="0">
                <a:solidFill>
                  <a:srgbClr val="0070C0">
                    <a:alpha val="32000"/>
                  </a:srgbClr>
                </a:solidFill>
              </a:rPr>
              <a:t>“</a:t>
            </a:r>
          </a:p>
        </p:txBody>
      </p:sp>
    </p:spTree>
    <p:extLst>
      <p:ext uri="{BB962C8B-B14F-4D97-AF65-F5344CB8AC3E}">
        <p14:creationId xmlns:p14="http://schemas.microsoft.com/office/powerpoint/2010/main" val="2882974940"/>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EC62-116D-B24F-9CD7-88D3E00AEEEC}"/>
              </a:ext>
            </a:extLst>
          </p:cNvPr>
          <p:cNvSpPr>
            <a:spLocks noGrp="1"/>
          </p:cNvSpPr>
          <p:nvPr>
            <p:ph type="title"/>
          </p:nvPr>
        </p:nvSpPr>
        <p:spPr/>
        <p:txBody>
          <a:bodyPr/>
          <a:lstStyle/>
          <a:p>
            <a:r>
              <a:rPr lang="en-US" dirty="0"/>
              <a:t>Async Abstraction</a:t>
            </a:r>
          </a:p>
        </p:txBody>
      </p:sp>
      <p:sp>
        <p:nvSpPr>
          <p:cNvPr id="3" name="Text Placeholder 2">
            <a:extLst>
              <a:ext uri="{FF2B5EF4-FFF2-40B4-BE49-F238E27FC236}">
                <a16:creationId xmlns:a16="http://schemas.microsoft.com/office/drawing/2014/main" id="{AE2207CE-E68C-7C4A-86F4-700035EA245A}"/>
              </a:ext>
            </a:extLst>
          </p:cNvPr>
          <p:cNvSpPr>
            <a:spLocks noGrp="1"/>
          </p:cNvSpPr>
          <p:nvPr>
            <p:ph type="body" sz="quarter" idx="11"/>
          </p:nvPr>
        </p:nvSpPr>
        <p:spPr/>
        <p:txBody>
          <a:bodyPr>
            <a:normAutofit fontScale="92500" lnSpcReduction="10000"/>
          </a:bodyPr>
          <a:lstStyle/>
          <a:p>
            <a:r>
              <a:rPr lang="en-US" dirty="0"/>
              <a:t>Sender/Receiver is a generalization of Future/Promise that:</a:t>
            </a:r>
          </a:p>
          <a:p>
            <a:pPr lvl="1"/>
            <a:r>
              <a:rPr lang="en-US" dirty="0"/>
              <a:t>Accommodates both eager and lazy async</a:t>
            </a:r>
          </a:p>
          <a:p>
            <a:pPr lvl="1"/>
            <a:r>
              <a:rPr lang="en-US" dirty="0"/>
              <a:t>Supports cancellation and error propagation</a:t>
            </a:r>
          </a:p>
          <a:p>
            <a:pPr lvl="1"/>
            <a:r>
              <a:rPr lang="en-US" dirty="0"/>
              <a:t>Composes with low overhead</a:t>
            </a:r>
          </a:p>
          <a:p>
            <a:pPr lvl="1"/>
            <a:r>
              <a:rPr lang="en-US" dirty="0"/>
              <a:t>Permits generic algorithms with efficient default implementations</a:t>
            </a:r>
          </a:p>
          <a:p>
            <a:pPr lvl="1"/>
            <a:r>
              <a:rPr lang="en-US" dirty="0"/>
              <a:t>Naturally accommodates “executors” as a special case of a Sender.</a:t>
            </a:r>
          </a:p>
          <a:p>
            <a:pPr lvl="1"/>
            <a:r>
              <a:rPr lang="en-US" dirty="0"/>
              <a:t>Generalizes over concurrency and parallelism</a:t>
            </a:r>
            <a:br>
              <a:rPr lang="en-US" baseline="30000"/>
            </a:br>
            <a:endParaRPr lang="en-US" baseline="30000" dirty="0"/>
          </a:p>
        </p:txBody>
      </p:sp>
    </p:spTree>
    <p:extLst>
      <p:ext uri="{BB962C8B-B14F-4D97-AF65-F5344CB8AC3E}">
        <p14:creationId xmlns:p14="http://schemas.microsoft.com/office/powerpoint/2010/main" val="27213639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tx2">
            <a:lumMod val="10000"/>
          </a:schemeClr>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2CA33D8-9DE2-0141-A58E-28697BAB7F9D}"/>
              </a:ext>
            </a:extLst>
          </p:cNvPr>
          <p:cNvSpPr>
            <a:spLocks noGrp="1"/>
          </p:cNvSpPr>
          <p:nvPr>
            <p:ph type="body" sz="quarter" idx="11"/>
          </p:nvPr>
        </p:nvSpPr>
        <p:spPr>
          <a:xfrm>
            <a:off x="1524000" y="1161535"/>
            <a:ext cx="21336000" cy="11474965"/>
          </a:xfrm>
        </p:spPr>
        <p:txBody>
          <a:bodyPr anchor="ctr"/>
          <a:lstStyle/>
          <a:p>
            <a:pPr marL="0" indent="0" algn="ctr">
              <a:buNone/>
            </a:pPr>
            <a:r>
              <a:rPr lang="en-US" sz="19900">
                <a:solidFill>
                  <a:schemeClr val="tx1"/>
                </a:solidFill>
              </a:rPr>
              <a:t>Be lazy.</a:t>
            </a:r>
          </a:p>
        </p:txBody>
      </p:sp>
    </p:spTree>
    <p:extLst>
      <p:ext uri="{BB962C8B-B14F-4D97-AF65-F5344CB8AC3E}">
        <p14:creationId xmlns:p14="http://schemas.microsoft.com/office/powerpoint/2010/main" val="3957796532"/>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7A863-BC73-EC45-9C0B-9841EEF7C092}"/>
              </a:ext>
            </a:extLst>
          </p:cNvPr>
          <p:cNvSpPr>
            <a:spLocks noGrp="1"/>
          </p:cNvSpPr>
          <p:nvPr>
            <p:ph type="title"/>
          </p:nvPr>
        </p:nvSpPr>
        <p:spPr/>
        <p:txBody>
          <a:bodyPr/>
          <a:lstStyle/>
          <a:p>
            <a:r>
              <a:rPr lang="en-US" dirty="0"/>
              <a:t>Additional Resources</a:t>
            </a:r>
          </a:p>
        </p:txBody>
      </p:sp>
      <p:sp>
        <p:nvSpPr>
          <p:cNvPr id="3" name="Text Placeholder 2">
            <a:extLst>
              <a:ext uri="{FF2B5EF4-FFF2-40B4-BE49-F238E27FC236}">
                <a16:creationId xmlns:a16="http://schemas.microsoft.com/office/drawing/2014/main" id="{419F4A64-6B81-6E49-81A4-76B7C5E4CFA0}"/>
              </a:ext>
            </a:extLst>
          </p:cNvPr>
          <p:cNvSpPr>
            <a:spLocks noGrp="1"/>
          </p:cNvSpPr>
          <p:nvPr>
            <p:ph type="body" sz="quarter" idx="11"/>
          </p:nvPr>
        </p:nvSpPr>
        <p:spPr/>
        <p:txBody>
          <a:bodyPr/>
          <a:lstStyle/>
          <a:p>
            <a:r>
              <a:rPr lang="en-US" u="sng" dirty="0"/>
              <a:t>The Ongoing Saga of Executors</a:t>
            </a:r>
            <a:r>
              <a:rPr lang="en-US" dirty="0"/>
              <a:t> by David Hollman</a:t>
            </a:r>
          </a:p>
          <a:p>
            <a:pPr marL="914400" lvl="2" indent="0">
              <a:buNone/>
            </a:pPr>
            <a:r>
              <a:rPr lang="en-US" sz="5400" dirty="0">
                <a:hlinkClick r:id="rId2"/>
              </a:rPr>
              <a:t>https://www.youtube.com/watch?v=iYMfYdO0_OU</a:t>
            </a:r>
            <a:endParaRPr lang="en-US" sz="5400" dirty="0"/>
          </a:p>
          <a:p>
            <a:r>
              <a:rPr lang="en-US" u="sng" dirty="0"/>
              <a:t>A Unified Executors Proposal for C++</a:t>
            </a:r>
            <a:r>
              <a:rPr lang="en-US" dirty="0"/>
              <a:t> by &lt;lots&gt; </a:t>
            </a:r>
            <a:r>
              <a:rPr lang="en-US" dirty="0">
                <a:hlinkClick r:id="rId3"/>
              </a:rPr>
              <a:t>P0443</a:t>
            </a:r>
            <a:endParaRPr lang="en-US" dirty="0"/>
          </a:p>
          <a:p>
            <a:r>
              <a:rPr lang="en-US" u="sng" dirty="0"/>
              <a:t>Callbacks and Composition</a:t>
            </a:r>
            <a:r>
              <a:rPr lang="en-US" dirty="0"/>
              <a:t> by Kirk Shoop </a:t>
            </a:r>
            <a:r>
              <a:rPr lang="en-US" dirty="0">
                <a:hlinkClick r:id="rId4"/>
              </a:rPr>
              <a:t>P1678</a:t>
            </a:r>
            <a:endParaRPr lang="en-US" dirty="0"/>
          </a:p>
          <a:p>
            <a:r>
              <a:rPr lang="en-US" u="sng" dirty="0"/>
              <a:t>Cancellation is not an Error</a:t>
            </a:r>
            <a:r>
              <a:rPr lang="en-US" dirty="0"/>
              <a:t> by Kirk Shoop </a:t>
            </a:r>
            <a:r>
              <a:rPr lang="en-US" dirty="0">
                <a:hlinkClick r:id="rId5"/>
              </a:rPr>
              <a:t>P1677</a:t>
            </a:r>
            <a:endParaRPr lang="en-US" dirty="0"/>
          </a:p>
        </p:txBody>
      </p:sp>
    </p:spTree>
    <p:extLst>
      <p:ext uri="{BB962C8B-B14F-4D97-AF65-F5344CB8AC3E}">
        <p14:creationId xmlns:p14="http://schemas.microsoft.com/office/powerpoint/2010/main" val="195857401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25D2F-6751-A240-8D35-0B8667F53EC8}"/>
              </a:ext>
            </a:extLst>
          </p:cNvPr>
          <p:cNvSpPr>
            <a:spLocks noGrp="1"/>
          </p:cNvSpPr>
          <p:nvPr>
            <p:ph type="title"/>
          </p:nvPr>
        </p:nvSpPr>
        <p:spPr/>
        <p:txBody>
          <a:bodyPr/>
          <a:lstStyle/>
          <a:p>
            <a:r>
              <a:rPr lang="en-US"/>
              <a:t>Disclaimer 2</a:t>
            </a:r>
          </a:p>
        </p:txBody>
      </p:sp>
      <p:sp>
        <p:nvSpPr>
          <p:cNvPr id="3" name="Text Placeholder 2">
            <a:extLst>
              <a:ext uri="{FF2B5EF4-FFF2-40B4-BE49-F238E27FC236}">
                <a16:creationId xmlns:a16="http://schemas.microsoft.com/office/drawing/2014/main" id="{30F4F0DE-AA02-8C47-8257-0C7D7DEA2986}"/>
              </a:ext>
            </a:extLst>
          </p:cNvPr>
          <p:cNvSpPr>
            <a:spLocks noGrp="1"/>
          </p:cNvSpPr>
          <p:nvPr>
            <p:ph type="body" sz="quarter" idx="11"/>
          </p:nvPr>
        </p:nvSpPr>
        <p:spPr>
          <a:xfrm>
            <a:off x="1524000" y="3111500"/>
            <a:ext cx="21336000" cy="9537700"/>
          </a:xfrm>
        </p:spPr>
        <p:txBody>
          <a:bodyPr anchor="ctr">
            <a:normAutofit/>
          </a:bodyPr>
          <a:lstStyle/>
          <a:p>
            <a:pPr marL="0" indent="0" algn="ctr">
              <a:buNone/>
            </a:pPr>
            <a:r>
              <a:rPr lang="en-US" dirty="0"/>
              <a:t>This talk makes use of C-style casts.</a:t>
            </a:r>
          </a:p>
          <a:p>
            <a:pPr marL="0" indent="0" algn="ctr">
              <a:buNone/>
            </a:pPr>
            <a:r>
              <a:rPr lang="en-US" dirty="0"/>
              <a:t>Viewer discretion is advised.</a:t>
            </a:r>
          </a:p>
          <a:p>
            <a:endParaRPr lang="en-US" dirty="0"/>
          </a:p>
        </p:txBody>
      </p:sp>
    </p:spTree>
    <p:extLst>
      <p:ext uri="{BB962C8B-B14F-4D97-AF65-F5344CB8AC3E}">
        <p14:creationId xmlns:p14="http://schemas.microsoft.com/office/powerpoint/2010/main" val="292737514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hape 34">
            <a:extLst>
              <a:ext uri="{FF2B5EF4-FFF2-40B4-BE49-F238E27FC236}">
                <a16:creationId xmlns:a16="http://schemas.microsoft.com/office/drawing/2014/main" id="{F7D86ECC-4A7C-43AE-A47D-7D03218E727C}"/>
              </a:ext>
            </a:extLst>
          </p:cNvPr>
          <p:cNvSpPr>
            <a:spLocks noChangeArrowheads="1"/>
          </p:cNvSpPr>
          <p:nvPr/>
        </p:nvSpPr>
        <p:spPr bwMode="auto">
          <a:xfrm>
            <a:off x="1522413" y="6042025"/>
            <a:ext cx="21339175" cy="1528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spAutoFit/>
          </a:bodyPr>
          <a:lstStyle>
            <a:lvl1pPr algn="ctr">
              <a:lnSpc>
                <a:spcPct val="110000"/>
              </a:lnSpc>
              <a:defRPr sz="9000">
                <a:solidFill>
                  <a:srgbClr val="7D8490"/>
                </a:solidFill>
                <a:latin typeface="Vista Sans OT Medium" pitchFamily="2" charset="0"/>
                <a:cs typeface="Vista Sans OT Medium" pitchFamily="2" charset="0"/>
                <a:sym typeface="Vista Sans OT Medium" pitchFamily="2" charset="0"/>
              </a:defRPr>
            </a:lvl1pPr>
            <a:lvl2pPr marL="742950" indent="-285750" algn="ctr">
              <a:lnSpc>
                <a:spcPct val="110000"/>
              </a:lnSpc>
              <a:defRPr sz="9000">
                <a:solidFill>
                  <a:srgbClr val="7D8490"/>
                </a:solidFill>
                <a:latin typeface="Vista Sans OT Medium" pitchFamily="2" charset="0"/>
                <a:cs typeface="Vista Sans OT Medium" pitchFamily="2" charset="0"/>
                <a:sym typeface="Vista Sans OT Medium" pitchFamily="2" charset="0"/>
              </a:defRPr>
            </a:lvl2pPr>
            <a:lvl3pPr marL="11430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3pPr>
            <a:lvl4pPr marL="16002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4pPr>
            <a:lvl5pPr marL="2057400" indent="-228600" algn="ctr">
              <a:lnSpc>
                <a:spcPct val="110000"/>
              </a:lnSpc>
              <a:defRPr sz="9000">
                <a:solidFill>
                  <a:srgbClr val="7D8490"/>
                </a:solidFill>
                <a:latin typeface="Vista Sans OT Medium" pitchFamily="2" charset="0"/>
                <a:cs typeface="Vista Sans OT Medium" pitchFamily="2" charset="0"/>
                <a:sym typeface="Vista Sans OT Medium" pitchFamily="2" charset="0"/>
              </a:defRPr>
            </a:lvl5pPr>
            <a:lvl6pPr marL="25146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6pPr>
            <a:lvl7pPr marL="29718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7pPr>
            <a:lvl8pPr marL="34290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8pPr>
            <a:lvl9pPr marL="3886200" indent="-228600" algn="ctr" defTabSz="457200" eaLnBrk="0" fontAlgn="base" hangingPunct="0">
              <a:lnSpc>
                <a:spcPct val="110000"/>
              </a:lnSpc>
              <a:spcBef>
                <a:spcPct val="0"/>
              </a:spcBef>
              <a:spcAft>
                <a:spcPct val="0"/>
              </a:spcAft>
              <a:defRPr sz="9000">
                <a:solidFill>
                  <a:srgbClr val="7D8490"/>
                </a:solidFill>
                <a:latin typeface="Vista Sans OT Medium" pitchFamily="2" charset="0"/>
                <a:cs typeface="Vista Sans OT Medium" pitchFamily="2" charset="0"/>
                <a:sym typeface="Vista Sans OT Medium" pitchFamily="2" charset="0"/>
              </a:defRPr>
            </a:lvl9pPr>
          </a:lstStyle>
          <a:p>
            <a:pPr eaLnBrk="1" hangingPunct="1">
              <a:lnSpc>
                <a:spcPct val="80000"/>
              </a:lnSpc>
            </a:pPr>
            <a:r>
              <a:rPr lang="en-US" altLang="en-US" sz="12000" b="1">
                <a:solidFill>
                  <a:srgbClr val="FFFFFF"/>
                </a:solidFill>
                <a:latin typeface="FreightSansLFPro-Semibold" pitchFamily="2" charset="0"/>
                <a:cs typeface="FreightSansLFPro-Semibold" pitchFamily="2" charset="0"/>
                <a:sym typeface="FreightSansLFPro-Semibold" pitchFamily="2" charset="0"/>
              </a:rPr>
              <a:t>I. Background and Introduction</a:t>
            </a:r>
          </a:p>
        </p:txBody>
      </p:sp>
    </p:spTree>
    <p:extLst>
      <p:ext uri="{BB962C8B-B14F-4D97-AF65-F5344CB8AC3E}">
        <p14:creationId xmlns:p14="http://schemas.microsoft.com/office/powerpoint/2010/main" val="2287272434"/>
      </p:ext>
    </p:extLst>
  </p:cSld>
  <p:clrMapOvr>
    <a:masterClrMapping/>
  </p:clrMapOvr>
  <p:transition spd="slow">
    <p:fade thruBlk="1"/>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a:t>Spoiler alert: They’re not the same thing.</a:t>
            </a:r>
          </a:p>
        </p:txBody>
      </p:sp>
      <p:sp>
        <p:nvSpPr>
          <p:cNvPr id="3" name="Text Placeholder 2"/>
          <p:cNvSpPr>
            <a:spLocks noGrp="1"/>
          </p:cNvSpPr>
          <p:nvPr>
            <p:ph type="body" sz="quarter" idx="11"/>
          </p:nvPr>
        </p:nvSpPr>
        <p:spPr/>
        <p:txBody>
          <a:bodyPr/>
          <a:lstStyle/>
          <a:p>
            <a:r>
              <a:rPr lang="en-US"/>
              <a:t>Understanding</a:t>
            </a:r>
          </a:p>
          <a:p>
            <a:r>
              <a:rPr lang="en-US"/>
              <a:t>Parallelism vs. Concurrency</a:t>
            </a:r>
          </a:p>
        </p:txBody>
      </p:sp>
    </p:spTree>
    <p:extLst>
      <p:ext uri="{BB962C8B-B14F-4D97-AF65-F5344CB8AC3E}">
        <p14:creationId xmlns:p14="http://schemas.microsoft.com/office/powerpoint/2010/main" val="904582198"/>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8FC0D-B030-3B45-8C18-192B18E0B78A}"/>
              </a:ext>
            </a:extLst>
          </p:cNvPr>
          <p:cNvSpPr>
            <a:spLocks noGrp="1"/>
          </p:cNvSpPr>
          <p:nvPr>
            <p:ph type="title"/>
          </p:nvPr>
        </p:nvSpPr>
        <p:spPr/>
        <p:txBody>
          <a:bodyPr/>
          <a:lstStyle/>
          <a:p>
            <a:r>
              <a:rPr lang="en-US"/>
              <a:t>Concurrency vs. Parallelism</a:t>
            </a:r>
          </a:p>
        </p:txBody>
      </p:sp>
      <p:grpSp>
        <p:nvGrpSpPr>
          <p:cNvPr id="24" name="Group 23">
            <a:extLst>
              <a:ext uri="{FF2B5EF4-FFF2-40B4-BE49-F238E27FC236}">
                <a16:creationId xmlns:a16="http://schemas.microsoft.com/office/drawing/2014/main" id="{43997C4A-CC61-F645-A3D5-E7F44AF29238}"/>
              </a:ext>
            </a:extLst>
          </p:cNvPr>
          <p:cNvGrpSpPr/>
          <p:nvPr/>
        </p:nvGrpSpPr>
        <p:grpSpPr>
          <a:xfrm>
            <a:off x="4172933" y="3951764"/>
            <a:ext cx="1127051" cy="5892134"/>
            <a:chOff x="1842978" y="3164958"/>
            <a:chExt cx="1127051" cy="5892134"/>
          </a:xfrm>
        </p:grpSpPr>
        <p:grpSp>
          <p:nvGrpSpPr>
            <p:cNvPr id="22" name="Group 21">
              <a:extLst>
                <a:ext uri="{FF2B5EF4-FFF2-40B4-BE49-F238E27FC236}">
                  <a16:creationId xmlns:a16="http://schemas.microsoft.com/office/drawing/2014/main" id="{CDC72E6D-D636-B548-8415-BDEDC7A8CBE4}"/>
                </a:ext>
              </a:extLst>
            </p:cNvPr>
            <p:cNvGrpSpPr/>
            <p:nvPr/>
          </p:nvGrpSpPr>
          <p:grpSpPr>
            <a:xfrm rot="5400000">
              <a:off x="-386317" y="5394253"/>
              <a:ext cx="5585641" cy="1127051"/>
              <a:chOff x="8187070" y="4529470"/>
              <a:chExt cx="5585641" cy="1127051"/>
            </a:xfrm>
          </p:grpSpPr>
          <p:grpSp>
            <p:nvGrpSpPr>
              <p:cNvPr id="14" name="Group 13">
                <a:extLst>
                  <a:ext uri="{FF2B5EF4-FFF2-40B4-BE49-F238E27FC236}">
                    <a16:creationId xmlns:a16="http://schemas.microsoft.com/office/drawing/2014/main" id="{379D5C29-4E6F-3849-86E5-A155C7EEA5AD}"/>
                  </a:ext>
                </a:extLst>
              </p:cNvPr>
              <p:cNvGrpSpPr/>
              <p:nvPr/>
            </p:nvGrpSpPr>
            <p:grpSpPr>
              <a:xfrm>
                <a:off x="8187070" y="4582632"/>
                <a:ext cx="3303181" cy="1073889"/>
                <a:chOff x="8187070" y="4582632"/>
                <a:chExt cx="3303181" cy="1073889"/>
              </a:xfrm>
            </p:grpSpPr>
            <p:grpSp>
              <p:nvGrpSpPr>
                <p:cNvPr id="10" name="Group 9">
                  <a:extLst>
                    <a:ext uri="{FF2B5EF4-FFF2-40B4-BE49-F238E27FC236}">
                      <a16:creationId xmlns:a16="http://schemas.microsoft.com/office/drawing/2014/main" id="{E94F64BB-B5B4-0248-9625-8B93EEA99F6C}"/>
                    </a:ext>
                  </a:extLst>
                </p:cNvPr>
                <p:cNvGrpSpPr/>
                <p:nvPr/>
              </p:nvGrpSpPr>
              <p:grpSpPr>
                <a:xfrm>
                  <a:off x="8187070" y="4635795"/>
                  <a:ext cx="1768548" cy="1020726"/>
                  <a:chOff x="8187070" y="4635795"/>
                  <a:chExt cx="1768548" cy="1020726"/>
                </a:xfrm>
              </p:grpSpPr>
              <p:sp>
                <p:nvSpPr>
                  <p:cNvPr id="8" name="Block Arc 7">
                    <a:extLst>
                      <a:ext uri="{FF2B5EF4-FFF2-40B4-BE49-F238E27FC236}">
                        <a16:creationId xmlns:a16="http://schemas.microsoft.com/office/drawing/2014/main" id="{BE9AF7FE-254C-E64A-8EEC-6A5FC775094B}"/>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9" name="Block Arc 8">
                    <a:extLst>
                      <a:ext uri="{FF2B5EF4-FFF2-40B4-BE49-F238E27FC236}">
                        <a16:creationId xmlns:a16="http://schemas.microsoft.com/office/drawing/2014/main" id="{949414C4-22F3-8C4F-9889-0F7854F1BE40}"/>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11" name="Group 10">
                  <a:extLst>
                    <a:ext uri="{FF2B5EF4-FFF2-40B4-BE49-F238E27FC236}">
                      <a16:creationId xmlns:a16="http://schemas.microsoft.com/office/drawing/2014/main" id="{4E94173E-1634-1D43-9A00-0DEA44480262}"/>
                    </a:ext>
                  </a:extLst>
                </p:cNvPr>
                <p:cNvGrpSpPr/>
                <p:nvPr/>
              </p:nvGrpSpPr>
              <p:grpSpPr>
                <a:xfrm>
                  <a:off x="9721703" y="4582632"/>
                  <a:ext cx="1768548" cy="1020726"/>
                  <a:chOff x="8187070" y="4635795"/>
                  <a:chExt cx="1768548" cy="1020726"/>
                </a:xfrm>
              </p:grpSpPr>
              <p:sp>
                <p:nvSpPr>
                  <p:cNvPr id="12" name="Block Arc 11">
                    <a:extLst>
                      <a:ext uri="{FF2B5EF4-FFF2-40B4-BE49-F238E27FC236}">
                        <a16:creationId xmlns:a16="http://schemas.microsoft.com/office/drawing/2014/main" id="{D92A971B-C124-D149-AB79-46F8F5DC81CB}"/>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13" name="Block Arc 12">
                    <a:extLst>
                      <a:ext uri="{FF2B5EF4-FFF2-40B4-BE49-F238E27FC236}">
                        <a16:creationId xmlns:a16="http://schemas.microsoft.com/office/drawing/2014/main" id="{864ECEE7-7E95-CB4F-BBA0-B28E61A68694}"/>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15" name="Group 14">
                <a:extLst>
                  <a:ext uri="{FF2B5EF4-FFF2-40B4-BE49-F238E27FC236}">
                    <a16:creationId xmlns:a16="http://schemas.microsoft.com/office/drawing/2014/main" id="{36CFDDE6-4B94-EF4E-9A7D-15AD8D834928}"/>
                  </a:ext>
                </a:extLst>
              </p:cNvPr>
              <p:cNvGrpSpPr/>
              <p:nvPr/>
            </p:nvGrpSpPr>
            <p:grpSpPr>
              <a:xfrm>
                <a:off x="11259882" y="4529470"/>
                <a:ext cx="2512829" cy="1020726"/>
                <a:chOff x="8208335" y="4635795"/>
                <a:chExt cx="2512829" cy="1020726"/>
              </a:xfrm>
            </p:grpSpPr>
            <p:grpSp>
              <p:nvGrpSpPr>
                <p:cNvPr id="16" name="Group 15">
                  <a:extLst>
                    <a:ext uri="{FF2B5EF4-FFF2-40B4-BE49-F238E27FC236}">
                      <a16:creationId xmlns:a16="http://schemas.microsoft.com/office/drawing/2014/main" id="{6B6A846B-4C49-E74D-B571-E161F8253262}"/>
                    </a:ext>
                  </a:extLst>
                </p:cNvPr>
                <p:cNvGrpSpPr/>
                <p:nvPr/>
              </p:nvGrpSpPr>
              <p:grpSpPr>
                <a:xfrm>
                  <a:off x="8208335" y="4635795"/>
                  <a:ext cx="1747283" cy="1020726"/>
                  <a:chOff x="8208335" y="4635795"/>
                  <a:chExt cx="1747283" cy="1020726"/>
                </a:xfrm>
              </p:grpSpPr>
              <p:sp>
                <p:nvSpPr>
                  <p:cNvPr id="20" name="Block Arc 19">
                    <a:extLst>
                      <a:ext uri="{FF2B5EF4-FFF2-40B4-BE49-F238E27FC236}">
                        <a16:creationId xmlns:a16="http://schemas.microsoft.com/office/drawing/2014/main" id="{707F00C9-6DD1-EC40-83C8-5C9FD379EF2C}"/>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21" name="Block Arc 20">
                    <a:extLst>
                      <a:ext uri="{FF2B5EF4-FFF2-40B4-BE49-F238E27FC236}">
                        <a16:creationId xmlns:a16="http://schemas.microsoft.com/office/drawing/2014/main" id="{B397B703-5D69-F44F-ACD6-6E26B9170639}"/>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18" name="Block Arc 17">
                  <a:extLst>
                    <a:ext uri="{FF2B5EF4-FFF2-40B4-BE49-F238E27FC236}">
                      <a16:creationId xmlns:a16="http://schemas.microsoft.com/office/drawing/2014/main" id="{FDDE2CF5-3EF6-6747-A322-9BE3C414ADA0}"/>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23" name="Triangle 22">
              <a:extLst>
                <a:ext uri="{FF2B5EF4-FFF2-40B4-BE49-F238E27FC236}">
                  <a16:creationId xmlns:a16="http://schemas.microsoft.com/office/drawing/2014/main" id="{4C04D0CE-027B-CC48-9B2E-9FD6F77292D1}"/>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25" name="Group 24">
            <a:extLst>
              <a:ext uri="{FF2B5EF4-FFF2-40B4-BE49-F238E27FC236}">
                <a16:creationId xmlns:a16="http://schemas.microsoft.com/office/drawing/2014/main" id="{F535FB08-9140-5A42-BFA1-EDD2D051B249}"/>
              </a:ext>
            </a:extLst>
          </p:cNvPr>
          <p:cNvGrpSpPr/>
          <p:nvPr/>
        </p:nvGrpSpPr>
        <p:grpSpPr>
          <a:xfrm>
            <a:off x="6281723" y="3939433"/>
            <a:ext cx="1127051" cy="5892134"/>
            <a:chOff x="1842978" y="3164958"/>
            <a:chExt cx="1127051" cy="5892134"/>
          </a:xfrm>
        </p:grpSpPr>
        <p:grpSp>
          <p:nvGrpSpPr>
            <p:cNvPr id="26" name="Group 25">
              <a:extLst>
                <a:ext uri="{FF2B5EF4-FFF2-40B4-BE49-F238E27FC236}">
                  <a16:creationId xmlns:a16="http://schemas.microsoft.com/office/drawing/2014/main" id="{07CDCC08-9F9B-2D43-8F33-FF559250D6E5}"/>
                </a:ext>
              </a:extLst>
            </p:cNvPr>
            <p:cNvGrpSpPr/>
            <p:nvPr/>
          </p:nvGrpSpPr>
          <p:grpSpPr>
            <a:xfrm rot="5400000">
              <a:off x="-386317" y="5394253"/>
              <a:ext cx="5585641" cy="1127051"/>
              <a:chOff x="8187070" y="4529470"/>
              <a:chExt cx="5585641" cy="1127051"/>
            </a:xfrm>
          </p:grpSpPr>
          <p:grpSp>
            <p:nvGrpSpPr>
              <p:cNvPr id="28" name="Group 27">
                <a:extLst>
                  <a:ext uri="{FF2B5EF4-FFF2-40B4-BE49-F238E27FC236}">
                    <a16:creationId xmlns:a16="http://schemas.microsoft.com/office/drawing/2014/main" id="{0927CF8B-4F9C-CD45-A979-9DB989C287F2}"/>
                  </a:ext>
                </a:extLst>
              </p:cNvPr>
              <p:cNvGrpSpPr/>
              <p:nvPr/>
            </p:nvGrpSpPr>
            <p:grpSpPr>
              <a:xfrm>
                <a:off x="8187070" y="4582632"/>
                <a:ext cx="3303181" cy="1073889"/>
                <a:chOff x="8187070" y="4582632"/>
                <a:chExt cx="3303181" cy="1073889"/>
              </a:xfrm>
            </p:grpSpPr>
            <p:grpSp>
              <p:nvGrpSpPr>
                <p:cNvPr id="34" name="Group 33">
                  <a:extLst>
                    <a:ext uri="{FF2B5EF4-FFF2-40B4-BE49-F238E27FC236}">
                      <a16:creationId xmlns:a16="http://schemas.microsoft.com/office/drawing/2014/main" id="{D3C09568-C6BC-3147-8AE0-BC2B850BF3A5}"/>
                    </a:ext>
                  </a:extLst>
                </p:cNvPr>
                <p:cNvGrpSpPr/>
                <p:nvPr/>
              </p:nvGrpSpPr>
              <p:grpSpPr>
                <a:xfrm>
                  <a:off x="8187070" y="4635795"/>
                  <a:ext cx="1768548" cy="1020726"/>
                  <a:chOff x="8187070" y="4635795"/>
                  <a:chExt cx="1768548" cy="1020726"/>
                </a:xfrm>
              </p:grpSpPr>
              <p:sp>
                <p:nvSpPr>
                  <p:cNvPr id="38" name="Block Arc 37">
                    <a:extLst>
                      <a:ext uri="{FF2B5EF4-FFF2-40B4-BE49-F238E27FC236}">
                        <a16:creationId xmlns:a16="http://schemas.microsoft.com/office/drawing/2014/main" id="{588582EA-F5FE-0947-B853-00E0C7960097}"/>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9" name="Block Arc 38">
                    <a:extLst>
                      <a:ext uri="{FF2B5EF4-FFF2-40B4-BE49-F238E27FC236}">
                        <a16:creationId xmlns:a16="http://schemas.microsoft.com/office/drawing/2014/main" id="{815F9536-268E-E541-80D0-46A6FB632D99}"/>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35" name="Group 34">
                  <a:extLst>
                    <a:ext uri="{FF2B5EF4-FFF2-40B4-BE49-F238E27FC236}">
                      <a16:creationId xmlns:a16="http://schemas.microsoft.com/office/drawing/2014/main" id="{93DD80DB-BF86-7C44-B274-09AC2CA745AA}"/>
                    </a:ext>
                  </a:extLst>
                </p:cNvPr>
                <p:cNvGrpSpPr/>
                <p:nvPr/>
              </p:nvGrpSpPr>
              <p:grpSpPr>
                <a:xfrm>
                  <a:off x="9742968" y="4582632"/>
                  <a:ext cx="1747283" cy="1020726"/>
                  <a:chOff x="8208335" y="4635795"/>
                  <a:chExt cx="1747283" cy="1020726"/>
                </a:xfrm>
              </p:grpSpPr>
              <p:sp>
                <p:nvSpPr>
                  <p:cNvPr id="36" name="Block Arc 35">
                    <a:extLst>
                      <a:ext uri="{FF2B5EF4-FFF2-40B4-BE49-F238E27FC236}">
                        <a16:creationId xmlns:a16="http://schemas.microsoft.com/office/drawing/2014/main" id="{0CF1B9DA-EEC9-CA48-8FFA-3694490A8C32}"/>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7" name="Block Arc 36">
                    <a:extLst>
                      <a:ext uri="{FF2B5EF4-FFF2-40B4-BE49-F238E27FC236}">
                        <a16:creationId xmlns:a16="http://schemas.microsoft.com/office/drawing/2014/main" id="{CBD29C87-F2F8-3943-A8CF-8D4CECD5FDB8}"/>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29" name="Group 28">
                <a:extLst>
                  <a:ext uri="{FF2B5EF4-FFF2-40B4-BE49-F238E27FC236}">
                    <a16:creationId xmlns:a16="http://schemas.microsoft.com/office/drawing/2014/main" id="{362555B1-089B-2A4E-B24B-5BFE7320B598}"/>
                  </a:ext>
                </a:extLst>
              </p:cNvPr>
              <p:cNvGrpSpPr/>
              <p:nvPr/>
            </p:nvGrpSpPr>
            <p:grpSpPr>
              <a:xfrm>
                <a:off x="11259882" y="4529470"/>
                <a:ext cx="2512829" cy="1020726"/>
                <a:chOff x="8208335" y="4635795"/>
                <a:chExt cx="2512829" cy="1020726"/>
              </a:xfrm>
            </p:grpSpPr>
            <p:grpSp>
              <p:nvGrpSpPr>
                <p:cNvPr id="30" name="Group 29">
                  <a:extLst>
                    <a:ext uri="{FF2B5EF4-FFF2-40B4-BE49-F238E27FC236}">
                      <a16:creationId xmlns:a16="http://schemas.microsoft.com/office/drawing/2014/main" id="{D134BF5B-5577-FB4B-A8EB-D2969C7C3E70}"/>
                    </a:ext>
                  </a:extLst>
                </p:cNvPr>
                <p:cNvGrpSpPr/>
                <p:nvPr/>
              </p:nvGrpSpPr>
              <p:grpSpPr>
                <a:xfrm>
                  <a:off x="8208335" y="4635795"/>
                  <a:ext cx="1747283" cy="1020726"/>
                  <a:chOff x="8208335" y="4635795"/>
                  <a:chExt cx="1747283" cy="1020726"/>
                </a:xfrm>
              </p:grpSpPr>
              <p:sp>
                <p:nvSpPr>
                  <p:cNvPr id="32" name="Block Arc 31">
                    <a:extLst>
                      <a:ext uri="{FF2B5EF4-FFF2-40B4-BE49-F238E27FC236}">
                        <a16:creationId xmlns:a16="http://schemas.microsoft.com/office/drawing/2014/main" id="{D9EF11B4-42FC-5441-B8C9-05B3D3108676}"/>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33" name="Block Arc 32">
                    <a:extLst>
                      <a:ext uri="{FF2B5EF4-FFF2-40B4-BE49-F238E27FC236}">
                        <a16:creationId xmlns:a16="http://schemas.microsoft.com/office/drawing/2014/main" id="{0D974249-759B-9F40-9AC7-53B60BD623AE}"/>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31" name="Block Arc 30">
                  <a:extLst>
                    <a:ext uri="{FF2B5EF4-FFF2-40B4-BE49-F238E27FC236}">
                      <a16:creationId xmlns:a16="http://schemas.microsoft.com/office/drawing/2014/main" id="{CF8A75B7-6AC1-2B44-BB86-90FE6D0057B6}"/>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27" name="Triangle 26">
              <a:extLst>
                <a:ext uri="{FF2B5EF4-FFF2-40B4-BE49-F238E27FC236}">
                  <a16:creationId xmlns:a16="http://schemas.microsoft.com/office/drawing/2014/main" id="{001F0933-9277-A941-9411-0915F2777BF7}"/>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40" name="Group 39">
            <a:extLst>
              <a:ext uri="{FF2B5EF4-FFF2-40B4-BE49-F238E27FC236}">
                <a16:creationId xmlns:a16="http://schemas.microsoft.com/office/drawing/2014/main" id="{53EAA0BD-5F8A-5B4D-9E96-37BE430013F8}"/>
              </a:ext>
            </a:extLst>
          </p:cNvPr>
          <p:cNvGrpSpPr/>
          <p:nvPr/>
        </p:nvGrpSpPr>
        <p:grpSpPr>
          <a:xfrm>
            <a:off x="8284186" y="3911933"/>
            <a:ext cx="1127051" cy="5892134"/>
            <a:chOff x="1842978" y="3164958"/>
            <a:chExt cx="1127051" cy="5892134"/>
          </a:xfrm>
        </p:grpSpPr>
        <p:grpSp>
          <p:nvGrpSpPr>
            <p:cNvPr id="41" name="Group 40">
              <a:extLst>
                <a:ext uri="{FF2B5EF4-FFF2-40B4-BE49-F238E27FC236}">
                  <a16:creationId xmlns:a16="http://schemas.microsoft.com/office/drawing/2014/main" id="{0C7F4037-D66C-9D48-9E8A-7AEF30AD0BE1}"/>
                </a:ext>
              </a:extLst>
            </p:cNvPr>
            <p:cNvGrpSpPr/>
            <p:nvPr/>
          </p:nvGrpSpPr>
          <p:grpSpPr>
            <a:xfrm rot="5400000">
              <a:off x="-386317" y="5394253"/>
              <a:ext cx="5585641" cy="1127051"/>
              <a:chOff x="8187070" y="4529470"/>
              <a:chExt cx="5585641" cy="1127051"/>
            </a:xfrm>
          </p:grpSpPr>
          <p:grpSp>
            <p:nvGrpSpPr>
              <p:cNvPr id="43" name="Group 42">
                <a:extLst>
                  <a:ext uri="{FF2B5EF4-FFF2-40B4-BE49-F238E27FC236}">
                    <a16:creationId xmlns:a16="http://schemas.microsoft.com/office/drawing/2014/main" id="{73B0A61F-4FD8-D445-954E-9A9F149ABD08}"/>
                  </a:ext>
                </a:extLst>
              </p:cNvPr>
              <p:cNvGrpSpPr/>
              <p:nvPr/>
            </p:nvGrpSpPr>
            <p:grpSpPr>
              <a:xfrm>
                <a:off x="8187070" y="4582632"/>
                <a:ext cx="3303181" cy="1073889"/>
                <a:chOff x="8187070" y="4582632"/>
                <a:chExt cx="3303181" cy="1073889"/>
              </a:xfrm>
            </p:grpSpPr>
            <p:grpSp>
              <p:nvGrpSpPr>
                <p:cNvPr id="49" name="Group 48">
                  <a:extLst>
                    <a:ext uri="{FF2B5EF4-FFF2-40B4-BE49-F238E27FC236}">
                      <a16:creationId xmlns:a16="http://schemas.microsoft.com/office/drawing/2014/main" id="{A9F226B2-15FE-244D-938C-0D0C98D07211}"/>
                    </a:ext>
                  </a:extLst>
                </p:cNvPr>
                <p:cNvGrpSpPr/>
                <p:nvPr/>
              </p:nvGrpSpPr>
              <p:grpSpPr>
                <a:xfrm>
                  <a:off x="8187070" y="4635795"/>
                  <a:ext cx="1768548" cy="1020726"/>
                  <a:chOff x="8187070" y="4635795"/>
                  <a:chExt cx="1768548" cy="1020726"/>
                </a:xfrm>
              </p:grpSpPr>
              <p:sp>
                <p:nvSpPr>
                  <p:cNvPr id="53" name="Block Arc 52">
                    <a:extLst>
                      <a:ext uri="{FF2B5EF4-FFF2-40B4-BE49-F238E27FC236}">
                        <a16:creationId xmlns:a16="http://schemas.microsoft.com/office/drawing/2014/main" id="{190E28DE-BD7E-AC45-8AFD-FE347F4879C2}"/>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54" name="Block Arc 53">
                    <a:extLst>
                      <a:ext uri="{FF2B5EF4-FFF2-40B4-BE49-F238E27FC236}">
                        <a16:creationId xmlns:a16="http://schemas.microsoft.com/office/drawing/2014/main" id="{77C6E118-7E3C-D049-B39B-94873AB18A61}"/>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50" name="Group 49">
                  <a:extLst>
                    <a:ext uri="{FF2B5EF4-FFF2-40B4-BE49-F238E27FC236}">
                      <a16:creationId xmlns:a16="http://schemas.microsoft.com/office/drawing/2014/main" id="{FB2D4ADE-2B1D-FC40-8B5E-D2E036B4C137}"/>
                    </a:ext>
                  </a:extLst>
                </p:cNvPr>
                <p:cNvGrpSpPr/>
                <p:nvPr/>
              </p:nvGrpSpPr>
              <p:grpSpPr>
                <a:xfrm>
                  <a:off x="9742968" y="4582632"/>
                  <a:ext cx="1747283" cy="1020726"/>
                  <a:chOff x="8208335" y="4635795"/>
                  <a:chExt cx="1747283" cy="1020726"/>
                </a:xfrm>
              </p:grpSpPr>
              <p:sp>
                <p:nvSpPr>
                  <p:cNvPr id="51" name="Block Arc 50">
                    <a:extLst>
                      <a:ext uri="{FF2B5EF4-FFF2-40B4-BE49-F238E27FC236}">
                        <a16:creationId xmlns:a16="http://schemas.microsoft.com/office/drawing/2014/main" id="{4FE4D3C2-C37F-3C42-96EF-478CA5CF8EA4}"/>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52" name="Block Arc 51">
                    <a:extLst>
                      <a:ext uri="{FF2B5EF4-FFF2-40B4-BE49-F238E27FC236}">
                        <a16:creationId xmlns:a16="http://schemas.microsoft.com/office/drawing/2014/main" id="{F148DD20-DEA5-7C4E-B365-D935734C4B38}"/>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44" name="Group 43">
                <a:extLst>
                  <a:ext uri="{FF2B5EF4-FFF2-40B4-BE49-F238E27FC236}">
                    <a16:creationId xmlns:a16="http://schemas.microsoft.com/office/drawing/2014/main" id="{7CC7D331-A328-3A43-B212-E9DE3FC178AF}"/>
                  </a:ext>
                </a:extLst>
              </p:cNvPr>
              <p:cNvGrpSpPr/>
              <p:nvPr/>
            </p:nvGrpSpPr>
            <p:grpSpPr>
              <a:xfrm>
                <a:off x="11259882" y="4529470"/>
                <a:ext cx="2512829" cy="1020726"/>
                <a:chOff x="8208335" y="4635795"/>
                <a:chExt cx="2512829" cy="1020726"/>
              </a:xfrm>
            </p:grpSpPr>
            <p:grpSp>
              <p:nvGrpSpPr>
                <p:cNvPr id="45" name="Group 44">
                  <a:extLst>
                    <a:ext uri="{FF2B5EF4-FFF2-40B4-BE49-F238E27FC236}">
                      <a16:creationId xmlns:a16="http://schemas.microsoft.com/office/drawing/2014/main" id="{6F4EB6CC-B605-D447-847D-AE59FDE14064}"/>
                    </a:ext>
                  </a:extLst>
                </p:cNvPr>
                <p:cNvGrpSpPr/>
                <p:nvPr/>
              </p:nvGrpSpPr>
              <p:grpSpPr>
                <a:xfrm>
                  <a:off x="8208335" y="4635795"/>
                  <a:ext cx="1747283" cy="1020726"/>
                  <a:chOff x="8208335" y="4635795"/>
                  <a:chExt cx="1747283" cy="1020726"/>
                </a:xfrm>
              </p:grpSpPr>
              <p:sp>
                <p:nvSpPr>
                  <p:cNvPr id="47" name="Block Arc 46">
                    <a:extLst>
                      <a:ext uri="{FF2B5EF4-FFF2-40B4-BE49-F238E27FC236}">
                        <a16:creationId xmlns:a16="http://schemas.microsoft.com/office/drawing/2014/main" id="{30744EBD-8596-8840-9434-914C23313ED7}"/>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48" name="Block Arc 47">
                    <a:extLst>
                      <a:ext uri="{FF2B5EF4-FFF2-40B4-BE49-F238E27FC236}">
                        <a16:creationId xmlns:a16="http://schemas.microsoft.com/office/drawing/2014/main" id="{6B31E8E5-B9FD-6846-87A3-A02592B7C7E7}"/>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46" name="Block Arc 45">
                  <a:extLst>
                    <a:ext uri="{FF2B5EF4-FFF2-40B4-BE49-F238E27FC236}">
                      <a16:creationId xmlns:a16="http://schemas.microsoft.com/office/drawing/2014/main" id="{1C501779-34B6-9C41-8B62-0333F2C9A984}"/>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42" name="Triangle 41">
              <a:extLst>
                <a:ext uri="{FF2B5EF4-FFF2-40B4-BE49-F238E27FC236}">
                  <a16:creationId xmlns:a16="http://schemas.microsoft.com/office/drawing/2014/main" id="{EADB399D-C9E9-A34E-9B1D-7C9156ACA180}"/>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55" name="Group 54">
            <a:extLst>
              <a:ext uri="{FF2B5EF4-FFF2-40B4-BE49-F238E27FC236}">
                <a16:creationId xmlns:a16="http://schemas.microsoft.com/office/drawing/2014/main" id="{6F0219F4-8158-0242-91C7-92711B5168C7}"/>
              </a:ext>
            </a:extLst>
          </p:cNvPr>
          <p:cNvGrpSpPr/>
          <p:nvPr/>
        </p:nvGrpSpPr>
        <p:grpSpPr>
          <a:xfrm>
            <a:off x="10180323" y="3911934"/>
            <a:ext cx="1127051" cy="5892134"/>
            <a:chOff x="1842978" y="3164958"/>
            <a:chExt cx="1127051" cy="5892134"/>
          </a:xfrm>
        </p:grpSpPr>
        <p:grpSp>
          <p:nvGrpSpPr>
            <p:cNvPr id="56" name="Group 55">
              <a:extLst>
                <a:ext uri="{FF2B5EF4-FFF2-40B4-BE49-F238E27FC236}">
                  <a16:creationId xmlns:a16="http://schemas.microsoft.com/office/drawing/2014/main" id="{33BA945D-48AA-2A4C-AA45-3E0149BDC894}"/>
                </a:ext>
              </a:extLst>
            </p:cNvPr>
            <p:cNvGrpSpPr/>
            <p:nvPr/>
          </p:nvGrpSpPr>
          <p:grpSpPr>
            <a:xfrm rot="5400000">
              <a:off x="-386317" y="5394253"/>
              <a:ext cx="5585641" cy="1127051"/>
              <a:chOff x="8187070" y="4529470"/>
              <a:chExt cx="5585641" cy="1127051"/>
            </a:xfrm>
          </p:grpSpPr>
          <p:grpSp>
            <p:nvGrpSpPr>
              <p:cNvPr id="58" name="Group 57">
                <a:extLst>
                  <a:ext uri="{FF2B5EF4-FFF2-40B4-BE49-F238E27FC236}">
                    <a16:creationId xmlns:a16="http://schemas.microsoft.com/office/drawing/2014/main" id="{5047D0D8-4397-394E-9CCF-63889EC56057}"/>
                  </a:ext>
                </a:extLst>
              </p:cNvPr>
              <p:cNvGrpSpPr/>
              <p:nvPr/>
            </p:nvGrpSpPr>
            <p:grpSpPr>
              <a:xfrm>
                <a:off x="8187070" y="4582632"/>
                <a:ext cx="3303181" cy="1073889"/>
                <a:chOff x="8187070" y="4582632"/>
                <a:chExt cx="3303181" cy="1073889"/>
              </a:xfrm>
            </p:grpSpPr>
            <p:grpSp>
              <p:nvGrpSpPr>
                <p:cNvPr id="64" name="Group 63">
                  <a:extLst>
                    <a:ext uri="{FF2B5EF4-FFF2-40B4-BE49-F238E27FC236}">
                      <a16:creationId xmlns:a16="http://schemas.microsoft.com/office/drawing/2014/main" id="{516AF867-A16D-0D44-9CDA-864EBF458F94}"/>
                    </a:ext>
                  </a:extLst>
                </p:cNvPr>
                <p:cNvGrpSpPr/>
                <p:nvPr/>
              </p:nvGrpSpPr>
              <p:grpSpPr>
                <a:xfrm>
                  <a:off x="8187070" y="4635795"/>
                  <a:ext cx="1768548" cy="1020726"/>
                  <a:chOff x="8187070" y="4635795"/>
                  <a:chExt cx="1768548" cy="1020726"/>
                </a:xfrm>
              </p:grpSpPr>
              <p:sp>
                <p:nvSpPr>
                  <p:cNvPr id="68" name="Block Arc 67">
                    <a:extLst>
                      <a:ext uri="{FF2B5EF4-FFF2-40B4-BE49-F238E27FC236}">
                        <a16:creationId xmlns:a16="http://schemas.microsoft.com/office/drawing/2014/main" id="{A327561F-37C2-B943-BB63-983EDB9B2AAF}"/>
                      </a:ext>
                    </a:extLst>
                  </p:cNvPr>
                  <p:cNvSpPr/>
                  <p:nvPr/>
                </p:nvSpPr>
                <p:spPr>
                  <a:xfrm>
                    <a:off x="8187070"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69" name="Block Arc 68">
                    <a:extLst>
                      <a:ext uri="{FF2B5EF4-FFF2-40B4-BE49-F238E27FC236}">
                        <a16:creationId xmlns:a16="http://schemas.microsoft.com/office/drawing/2014/main" id="{20BD646B-F429-1B43-A836-492FC236D608}"/>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nvGrpSpPr>
                <p:cNvPr id="65" name="Group 64">
                  <a:extLst>
                    <a:ext uri="{FF2B5EF4-FFF2-40B4-BE49-F238E27FC236}">
                      <a16:creationId xmlns:a16="http://schemas.microsoft.com/office/drawing/2014/main" id="{A6DFCBE3-FCC6-D443-8CAA-F17E0EF60A10}"/>
                    </a:ext>
                  </a:extLst>
                </p:cNvPr>
                <p:cNvGrpSpPr/>
                <p:nvPr/>
              </p:nvGrpSpPr>
              <p:grpSpPr>
                <a:xfrm>
                  <a:off x="9742968" y="4582632"/>
                  <a:ext cx="1747283" cy="1020726"/>
                  <a:chOff x="8208335" y="4635795"/>
                  <a:chExt cx="1747283" cy="1020726"/>
                </a:xfrm>
              </p:grpSpPr>
              <p:sp>
                <p:nvSpPr>
                  <p:cNvPr id="66" name="Block Arc 65">
                    <a:extLst>
                      <a:ext uri="{FF2B5EF4-FFF2-40B4-BE49-F238E27FC236}">
                        <a16:creationId xmlns:a16="http://schemas.microsoft.com/office/drawing/2014/main" id="{02B4AC4D-C6E0-9F4F-9229-2A15D27B34F1}"/>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67" name="Block Arc 66">
                    <a:extLst>
                      <a:ext uri="{FF2B5EF4-FFF2-40B4-BE49-F238E27FC236}">
                        <a16:creationId xmlns:a16="http://schemas.microsoft.com/office/drawing/2014/main" id="{9C725FAA-8E4A-E645-BB45-EC7B24161ECB}"/>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grpSp>
            <p:nvGrpSpPr>
              <p:cNvPr id="59" name="Group 58">
                <a:extLst>
                  <a:ext uri="{FF2B5EF4-FFF2-40B4-BE49-F238E27FC236}">
                    <a16:creationId xmlns:a16="http://schemas.microsoft.com/office/drawing/2014/main" id="{0E0E1167-8CFA-0B49-A11A-2C92658E5B63}"/>
                  </a:ext>
                </a:extLst>
              </p:cNvPr>
              <p:cNvGrpSpPr/>
              <p:nvPr/>
            </p:nvGrpSpPr>
            <p:grpSpPr>
              <a:xfrm>
                <a:off x="11259882" y="4529470"/>
                <a:ext cx="2512829" cy="1020726"/>
                <a:chOff x="8208335" y="4635795"/>
                <a:chExt cx="2512829" cy="1020726"/>
              </a:xfrm>
            </p:grpSpPr>
            <p:grpSp>
              <p:nvGrpSpPr>
                <p:cNvPr id="60" name="Group 59">
                  <a:extLst>
                    <a:ext uri="{FF2B5EF4-FFF2-40B4-BE49-F238E27FC236}">
                      <a16:creationId xmlns:a16="http://schemas.microsoft.com/office/drawing/2014/main" id="{F19430C7-3EAE-CB4F-8A49-C47975513812}"/>
                    </a:ext>
                  </a:extLst>
                </p:cNvPr>
                <p:cNvGrpSpPr/>
                <p:nvPr/>
              </p:nvGrpSpPr>
              <p:grpSpPr>
                <a:xfrm>
                  <a:off x="8208335" y="4635795"/>
                  <a:ext cx="1747283" cy="1020726"/>
                  <a:chOff x="8208335" y="4635795"/>
                  <a:chExt cx="1747283" cy="1020726"/>
                </a:xfrm>
              </p:grpSpPr>
              <p:sp>
                <p:nvSpPr>
                  <p:cNvPr id="62" name="Block Arc 61">
                    <a:extLst>
                      <a:ext uri="{FF2B5EF4-FFF2-40B4-BE49-F238E27FC236}">
                        <a16:creationId xmlns:a16="http://schemas.microsoft.com/office/drawing/2014/main" id="{39E2BE0A-994A-F943-AB07-958CC9A8F371}"/>
                      </a:ext>
                    </a:extLst>
                  </p:cNvPr>
                  <p:cNvSpPr/>
                  <p:nvPr/>
                </p:nvSpPr>
                <p:spPr>
                  <a:xfrm>
                    <a:off x="8208335" y="4742121"/>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sp>
                <p:nvSpPr>
                  <p:cNvPr id="63" name="Block Arc 62">
                    <a:extLst>
                      <a:ext uri="{FF2B5EF4-FFF2-40B4-BE49-F238E27FC236}">
                        <a16:creationId xmlns:a16="http://schemas.microsoft.com/office/drawing/2014/main" id="{5ECAF537-EFB2-8C4C-8DAC-E97A306AA3E6}"/>
                      </a:ext>
                    </a:extLst>
                  </p:cNvPr>
                  <p:cNvSpPr/>
                  <p:nvPr/>
                </p:nvSpPr>
                <p:spPr>
                  <a:xfrm rot="10800000">
                    <a:off x="8956158" y="4635795"/>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sp>
              <p:nvSpPr>
                <p:cNvPr id="61" name="Block Arc 60">
                  <a:extLst>
                    <a:ext uri="{FF2B5EF4-FFF2-40B4-BE49-F238E27FC236}">
                      <a16:creationId xmlns:a16="http://schemas.microsoft.com/office/drawing/2014/main" id="{6FFF2921-5C2B-E148-9720-A6A0BC44C8C1}"/>
                    </a:ext>
                  </a:extLst>
                </p:cNvPr>
                <p:cNvSpPr/>
                <p:nvPr/>
              </p:nvSpPr>
              <p:spPr>
                <a:xfrm>
                  <a:off x="9721704" y="4688958"/>
                  <a:ext cx="999460" cy="914400"/>
                </a:xfrm>
                <a:prstGeom prst="blockArc">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grpSp>
        <p:sp>
          <p:nvSpPr>
            <p:cNvPr id="57" name="Triangle 56">
              <a:extLst>
                <a:ext uri="{FF2B5EF4-FFF2-40B4-BE49-F238E27FC236}">
                  <a16:creationId xmlns:a16="http://schemas.microsoft.com/office/drawing/2014/main" id="{B65158C7-5EFA-4C43-9DF5-8EC1127196AD}"/>
                </a:ext>
              </a:extLst>
            </p:cNvPr>
            <p:cNvSpPr/>
            <p:nvPr/>
          </p:nvSpPr>
          <p:spPr>
            <a:xfrm rot="10800000">
              <a:off x="2098160" y="8631790"/>
              <a:ext cx="765544" cy="425302"/>
            </a:xfrm>
            <a:prstGeom prst="triangle">
              <a:avLst/>
            </a:prstGeom>
            <a:blipFill rotWithShape="1">
              <a:blip r:embed="rId3"/>
              <a:srcRect/>
              <a:tile tx="0" ty="0" sx="100000" sy="100000" flip="none" algn="tl"/>
            </a:blip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en-US"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endParaRPr>
            </a:p>
          </p:txBody>
        </p:sp>
      </p:grpSp>
      <p:cxnSp>
        <p:nvCxnSpPr>
          <p:cNvPr id="71" name="Straight Arrow Connector 70">
            <a:extLst>
              <a:ext uri="{FF2B5EF4-FFF2-40B4-BE49-F238E27FC236}">
                <a16:creationId xmlns:a16="http://schemas.microsoft.com/office/drawing/2014/main" id="{0BEF86A8-E0FC-7F46-9438-698B20B07086}"/>
              </a:ext>
            </a:extLst>
          </p:cNvPr>
          <p:cNvCxnSpPr/>
          <p:nvPr/>
        </p:nvCxnSpPr>
        <p:spPr>
          <a:xfrm>
            <a:off x="5115684" y="5995062"/>
            <a:ext cx="1623239" cy="260422"/>
          </a:xfrm>
          <a:prstGeom prst="straightConnector1">
            <a:avLst/>
          </a:prstGeom>
          <a:noFill/>
          <a:ln w="38100" cap="flat">
            <a:solidFill>
              <a:srgbClr val="000000"/>
            </a:solidFill>
            <a:prstDash val="sysDot"/>
            <a:miter lim="400000"/>
            <a:tailEnd type="triangle"/>
          </a:ln>
          <a:effectLst/>
        </p:spPr>
        <p:style>
          <a:lnRef idx="0">
            <a:scrgbClr r="0" g="0" b="0"/>
          </a:lnRef>
          <a:fillRef idx="0">
            <a:scrgbClr r="0" g="0" b="0"/>
          </a:fillRef>
          <a:effectRef idx="0">
            <a:scrgbClr r="0" g="0" b="0"/>
          </a:effectRef>
          <a:fontRef idx="none"/>
        </p:style>
      </p:cxnSp>
      <p:cxnSp>
        <p:nvCxnSpPr>
          <p:cNvPr id="72" name="Straight Arrow Connector 71">
            <a:extLst>
              <a:ext uri="{FF2B5EF4-FFF2-40B4-BE49-F238E27FC236}">
                <a16:creationId xmlns:a16="http://schemas.microsoft.com/office/drawing/2014/main" id="{B1BB0D0B-D716-FC47-8DE7-4542DEEA2B29}"/>
              </a:ext>
            </a:extLst>
          </p:cNvPr>
          <p:cNvCxnSpPr/>
          <p:nvPr/>
        </p:nvCxnSpPr>
        <p:spPr>
          <a:xfrm>
            <a:off x="7313554" y="7408272"/>
            <a:ext cx="1623239" cy="260422"/>
          </a:xfrm>
          <a:prstGeom prst="straightConnector1">
            <a:avLst/>
          </a:prstGeom>
          <a:noFill/>
          <a:ln w="38100" cap="flat">
            <a:solidFill>
              <a:srgbClr val="000000"/>
            </a:solidFill>
            <a:prstDash val="sysDot"/>
            <a:miter lim="400000"/>
            <a:tailEnd type="triangle"/>
          </a:ln>
          <a:effectLst/>
        </p:spPr>
        <p:style>
          <a:lnRef idx="0">
            <a:scrgbClr r="0" g="0" b="0"/>
          </a:lnRef>
          <a:fillRef idx="0">
            <a:scrgbClr r="0" g="0" b="0"/>
          </a:fillRef>
          <a:effectRef idx="0">
            <a:scrgbClr r="0" g="0" b="0"/>
          </a:effectRef>
          <a:fontRef idx="none"/>
        </p:style>
      </p:cxnSp>
      <p:cxnSp>
        <p:nvCxnSpPr>
          <p:cNvPr id="73" name="Straight Arrow Connector 72">
            <a:extLst>
              <a:ext uri="{FF2B5EF4-FFF2-40B4-BE49-F238E27FC236}">
                <a16:creationId xmlns:a16="http://schemas.microsoft.com/office/drawing/2014/main" id="{8C6DDF90-2358-8D4F-8DA1-17A6CAA94579}"/>
              </a:ext>
            </a:extLst>
          </p:cNvPr>
          <p:cNvCxnSpPr>
            <a:cxnSpLocks/>
          </p:cNvCxnSpPr>
          <p:nvPr/>
        </p:nvCxnSpPr>
        <p:spPr>
          <a:xfrm flipH="1">
            <a:off x="9142357" y="6436315"/>
            <a:ext cx="1250618" cy="690503"/>
          </a:xfrm>
          <a:prstGeom prst="straightConnector1">
            <a:avLst/>
          </a:prstGeom>
          <a:noFill/>
          <a:ln w="38100" cap="flat">
            <a:solidFill>
              <a:srgbClr val="000000"/>
            </a:solidFill>
            <a:prstDash val="sysDot"/>
            <a:miter lim="400000"/>
            <a:tailEnd type="triangle"/>
          </a:ln>
          <a:effectLst/>
        </p:spPr>
        <p:style>
          <a:lnRef idx="0">
            <a:scrgbClr r="0" g="0" b="0"/>
          </a:lnRef>
          <a:fillRef idx="0">
            <a:scrgbClr r="0" g="0" b="0"/>
          </a:fillRef>
          <a:effectRef idx="0">
            <a:scrgbClr r="0" g="0" b="0"/>
          </a:effectRef>
          <a:fontRef idx="none"/>
        </p:style>
      </p:cxnSp>
      <p:sp>
        <p:nvSpPr>
          <p:cNvPr id="75" name="TextBox 74">
            <a:extLst>
              <a:ext uri="{FF2B5EF4-FFF2-40B4-BE49-F238E27FC236}">
                <a16:creationId xmlns:a16="http://schemas.microsoft.com/office/drawing/2014/main" id="{142721C9-83E4-5A40-AC31-39CA02B21EA6}"/>
              </a:ext>
            </a:extLst>
          </p:cNvPr>
          <p:cNvSpPr txBox="1"/>
          <p:nvPr/>
        </p:nvSpPr>
        <p:spPr>
          <a:xfrm>
            <a:off x="5463926" y="4739949"/>
            <a:ext cx="827518" cy="152349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9000" b="0" i="0" u="none" strike="noStrike" cap="none" spc="0" normalizeH="0" baseline="0">
                <a:ln>
                  <a:noFill/>
                </a:ln>
                <a:solidFill>
                  <a:srgbClr val="7D8490"/>
                </a:solidFill>
                <a:effectLst/>
                <a:uFillTx/>
                <a:latin typeface="Vista Sans OT Medium"/>
                <a:ea typeface="Vista Sans OT Medium"/>
                <a:cs typeface="Vista Sans OT Medium"/>
                <a:sym typeface="Vista Sans OT Medium"/>
              </a:rPr>
              <a:t>?</a:t>
            </a:r>
          </a:p>
        </p:txBody>
      </p:sp>
      <p:sp>
        <p:nvSpPr>
          <p:cNvPr id="76" name="TextBox 75">
            <a:extLst>
              <a:ext uri="{FF2B5EF4-FFF2-40B4-BE49-F238E27FC236}">
                <a16:creationId xmlns:a16="http://schemas.microsoft.com/office/drawing/2014/main" id="{19D6C1D2-B5E9-6C49-919A-329241A01ABD}"/>
              </a:ext>
            </a:extLst>
          </p:cNvPr>
          <p:cNvSpPr txBox="1"/>
          <p:nvPr/>
        </p:nvSpPr>
        <p:spPr>
          <a:xfrm>
            <a:off x="7641633" y="6307728"/>
            <a:ext cx="827518" cy="152349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9000" b="0" i="0" u="none" strike="noStrike" cap="none" spc="0" normalizeH="0" baseline="0">
                <a:ln>
                  <a:noFill/>
                </a:ln>
                <a:solidFill>
                  <a:srgbClr val="7D8490"/>
                </a:solidFill>
                <a:effectLst/>
                <a:uFillTx/>
                <a:latin typeface="Vista Sans OT Medium"/>
                <a:ea typeface="Vista Sans OT Medium"/>
                <a:cs typeface="Vista Sans OT Medium"/>
                <a:sym typeface="Vista Sans OT Medium"/>
              </a:rPr>
              <a:t>?</a:t>
            </a:r>
          </a:p>
        </p:txBody>
      </p:sp>
      <p:sp>
        <p:nvSpPr>
          <p:cNvPr id="77" name="TextBox 76">
            <a:extLst>
              <a:ext uri="{FF2B5EF4-FFF2-40B4-BE49-F238E27FC236}">
                <a16:creationId xmlns:a16="http://schemas.microsoft.com/office/drawing/2014/main" id="{ADF5B08A-2A6C-664F-875B-DE959D21A864}"/>
              </a:ext>
            </a:extLst>
          </p:cNvPr>
          <p:cNvSpPr txBox="1"/>
          <p:nvPr/>
        </p:nvSpPr>
        <p:spPr>
          <a:xfrm>
            <a:off x="9446390" y="5542171"/>
            <a:ext cx="827518" cy="152349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9000" b="0" i="0" u="none" strike="noStrike" cap="none" spc="0" normalizeH="0" baseline="0">
                <a:ln>
                  <a:noFill/>
                </a:ln>
                <a:solidFill>
                  <a:srgbClr val="7D8490"/>
                </a:solidFill>
                <a:effectLst/>
                <a:uFillTx/>
                <a:latin typeface="Vista Sans OT Medium"/>
                <a:ea typeface="Vista Sans OT Medium"/>
                <a:cs typeface="Vista Sans OT Medium"/>
                <a:sym typeface="Vista Sans OT Medium"/>
              </a:rPr>
              <a:t>?</a:t>
            </a:r>
          </a:p>
        </p:txBody>
      </p:sp>
      <p:sp>
        <p:nvSpPr>
          <p:cNvPr id="78" name="TextBox 77">
            <a:extLst>
              <a:ext uri="{FF2B5EF4-FFF2-40B4-BE49-F238E27FC236}">
                <a16:creationId xmlns:a16="http://schemas.microsoft.com/office/drawing/2014/main" id="{1F48E108-AD50-6C49-BFA7-154FE92AFCB1}"/>
              </a:ext>
            </a:extLst>
          </p:cNvPr>
          <p:cNvSpPr txBox="1"/>
          <p:nvPr/>
        </p:nvSpPr>
        <p:spPr>
          <a:xfrm>
            <a:off x="14067158" y="3722427"/>
            <a:ext cx="7483026" cy="1523494"/>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latinLnBrk="1" hangingPunct="0">
              <a:lnSpc>
                <a:spcPct val="110000"/>
              </a:lnSpc>
              <a:spcBef>
                <a:spcPts val="0"/>
              </a:spcBef>
              <a:spcAft>
                <a:spcPts val="0"/>
              </a:spcAft>
              <a:buClrTx/>
              <a:buSzTx/>
              <a:buFontTx/>
              <a:buNone/>
              <a:tabLst/>
            </a:pPr>
            <a:r>
              <a:rPr kumimoji="0" lang="en-US" sz="9000" b="0" i="0" u="none" strike="noStrike" cap="none" spc="0" normalizeH="0" baseline="0">
                <a:ln>
                  <a:noFill/>
                </a:ln>
                <a:solidFill>
                  <a:schemeClr val="tx2">
                    <a:lumMod val="10000"/>
                  </a:schemeClr>
                </a:solidFill>
                <a:effectLst/>
                <a:uFillTx/>
                <a:latin typeface="Vista Sans OT Medium"/>
                <a:ea typeface="Vista Sans OT Medium"/>
                <a:cs typeface="Vista Sans OT Medium"/>
                <a:sym typeface="Vista Sans OT Medium"/>
              </a:rPr>
              <a:t>Concurrency:</a:t>
            </a:r>
          </a:p>
        </p:txBody>
      </p:sp>
      <p:sp>
        <p:nvSpPr>
          <p:cNvPr id="79" name="TextBox 78">
            <a:extLst>
              <a:ext uri="{FF2B5EF4-FFF2-40B4-BE49-F238E27FC236}">
                <a16:creationId xmlns:a16="http://schemas.microsoft.com/office/drawing/2014/main" id="{37B8579E-0D2E-C54E-8B7E-8E9BF3690CB5}"/>
              </a:ext>
            </a:extLst>
          </p:cNvPr>
          <p:cNvSpPr txBox="1"/>
          <p:nvPr/>
        </p:nvSpPr>
        <p:spPr>
          <a:xfrm>
            <a:off x="12900454" y="6438437"/>
            <a:ext cx="9738255" cy="335168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457200" rtl="0" fontAlgn="auto" hangingPunct="0">
              <a:lnSpc>
                <a:spcPct val="110000"/>
              </a:lnSpc>
              <a:spcBef>
                <a:spcPts val="0"/>
              </a:spcBef>
              <a:spcAft>
                <a:spcPts val="0"/>
              </a:spcAft>
              <a:buClrTx/>
              <a:buSzTx/>
              <a:buFontTx/>
              <a:buNone/>
              <a:tabLst/>
            </a:pPr>
            <a:r>
              <a:rPr kumimoji="0" lang="en-US" sz="6600" b="0" i="0" u="none" strike="noStrike" cap="none" spc="0" normalizeH="0" baseline="0">
                <a:ln>
                  <a:noFill/>
                </a:ln>
                <a:solidFill>
                  <a:schemeClr val="bg1"/>
                </a:solidFill>
                <a:effectLst/>
                <a:uFillTx/>
                <a:latin typeface="Vista Sans OT Medium"/>
                <a:ea typeface="Vista Sans OT Medium"/>
                <a:cs typeface="Vista Sans OT Medium"/>
                <a:sym typeface="Vista Sans OT Medium"/>
              </a:rPr>
              <a:t>Multiple logical threads of execution with unknown inter-task dependencies.</a:t>
            </a:r>
          </a:p>
        </p:txBody>
      </p:sp>
    </p:spTree>
    <p:extLst>
      <p:ext uri="{BB962C8B-B14F-4D97-AF65-F5344CB8AC3E}">
        <p14:creationId xmlns:p14="http://schemas.microsoft.com/office/powerpoint/2010/main" val="1178058028"/>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Facebook 2018 Presentation Colors">
      <a:dk1>
        <a:srgbClr val="4E5665"/>
      </a:dk1>
      <a:lt1>
        <a:srgbClr val="FFFFFF"/>
      </a:lt1>
      <a:dk2>
        <a:srgbClr val="898F9C"/>
      </a:dk2>
      <a:lt2>
        <a:srgbClr val="E9EAED"/>
      </a:lt2>
      <a:accent1>
        <a:srgbClr val="4167B2"/>
      </a:accent1>
      <a:accent2>
        <a:srgbClr val="6BCDBB"/>
      </a:accent2>
      <a:accent3>
        <a:srgbClr val="54C7EC"/>
      </a:accent3>
      <a:accent4>
        <a:srgbClr val="F34F46"/>
      </a:accent4>
      <a:accent5>
        <a:srgbClr val="F7923B"/>
      </a:accent5>
      <a:accent6>
        <a:srgbClr val="5890FF"/>
      </a:accent6>
      <a:hlink>
        <a:srgbClr val="0000FF"/>
      </a:hlink>
      <a:folHlink>
        <a:srgbClr val="00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76200" tIns="76200" rIns="76200" bIns="762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0" tIns="0" rIns="0" bIns="0" numCol="1" spcCol="38100" rtlCol="0" anchor="ctr">
        <a:spAutoFit/>
      </a:bodyPr>
      <a:lstStyle>
        <a:defPPr marL="0" marR="0" indent="0" algn="ctr" defTabSz="457200" rtl="0" fontAlgn="auto" latinLnBrk="1" hangingPunct="0">
          <a:lnSpc>
            <a:spcPct val="110000"/>
          </a:lnSpc>
          <a:spcBef>
            <a:spcPts val="0"/>
          </a:spcBef>
          <a:spcAft>
            <a:spcPts val="0"/>
          </a:spcAft>
          <a:buClrTx/>
          <a:buSzTx/>
          <a:buFontTx/>
          <a:buNone/>
          <a:tabLst/>
          <a:defRPr kumimoji="0" sz="9000" b="0" i="0" u="none" strike="noStrike" cap="none" spc="0" normalizeH="0" baseline="0">
            <a:ln>
              <a:noFill/>
            </a:ln>
            <a:solidFill>
              <a:srgbClr val="7D8490"/>
            </a:solidFill>
            <a:effectLst/>
            <a:uFillTx/>
            <a:latin typeface="Vista Sans OT Medium"/>
            <a:ea typeface="Vista Sans OT Medium"/>
            <a:cs typeface="Vista Sans OT Medium"/>
            <a:sym typeface="Vista Sans O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Facebook_Basic_052118" id="{26CCB2FF-CED1-5248-AF06-3CD121C16B0F}" vid="{6064B9A8-F233-224E-B466-F9611C046540}"/>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Gill Sans"/>
        <a:ea typeface="Gill Sans"/>
        <a:cs typeface="Gill Sans"/>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Pr>
      <a:bodyPr rot="0" spcFirstLastPara="1" vertOverflow="overflow" horzOverflow="overflow" vert="horz" wrap="square" lIns="76200" tIns="76200" rIns="76200" bIns="762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mn-lt"/>
            <a:ea typeface="+mn-ea"/>
            <a:cs typeface="+mn-c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0" tIns="0" rIns="0" bIns="0" numCol="1" spcCol="38100" rtlCol="0" anchor="ctr">
        <a:spAutoFit/>
      </a:bodyPr>
      <a:lstStyle>
        <a:defPPr marL="0" marR="0" indent="0" algn="ctr" defTabSz="457200" rtl="0" fontAlgn="auto" latinLnBrk="1" hangingPunct="0">
          <a:lnSpc>
            <a:spcPct val="110000"/>
          </a:lnSpc>
          <a:spcBef>
            <a:spcPts val="0"/>
          </a:spcBef>
          <a:spcAft>
            <a:spcPts val="0"/>
          </a:spcAft>
          <a:buClrTx/>
          <a:buSzTx/>
          <a:buFontTx/>
          <a:buNone/>
          <a:tabLst/>
          <a:defRPr kumimoji="0" sz="9000" b="0" i="0" u="none" strike="noStrike" cap="none" spc="0" normalizeH="0" baseline="0">
            <a:ln>
              <a:noFill/>
            </a:ln>
            <a:solidFill>
              <a:srgbClr val="7D8490"/>
            </a:solidFill>
            <a:effectLst/>
            <a:uFillTx/>
            <a:latin typeface="Vista Sans OT Medium"/>
            <a:ea typeface="Vista Sans OT Medium"/>
            <a:cs typeface="Vista Sans OT Medium"/>
            <a:sym typeface="Vista Sans O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23130</TotalTime>
  <Words>5849</Words>
  <Application>Microsoft Macintosh PowerPoint</Application>
  <PresentationFormat>Custom</PresentationFormat>
  <Paragraphs>827</Paragraphs>
  <Slides>55</Slides>
  <Notes>20</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55</vt:i4>
      </vt:variant>
    </vt:vector>
  </HeadingPairs>
  <TitlesOfParts>
    <vt:vector size="66" baseType="lpstr">
      <vt:lpstr>Arial</vt:lpstr>
      <vt:lpstr>Calibri</vt:lpstr>
      <vt:lpstr>FreightSansLFPro</vt:lpstr>
      <vt:lpstr>FreightSansLFPro Med</vt:lpstr>
      <vt:lpstr>FreightSansLFPro SmBd</vt:lpstr>
      <vt:lpstr>FreightSansLFPro-Semibold</vt:lpstr>
      <vt:lpstr>Gill Sans</vt:lpstr>
      <vt:lpstr>Lucida Grande</vt:lpstr>
      <vt:lpstr>Menlo</vt:lpstr>
      <vt:lpstr>Vista Sans OT Medium</vt:lpstr>
      <vt:lpstr>White</vt:lpstr>
      <vt:lpstr>PowerPoint Presentation</vt:lpstr>
      <vt:lpstr>PowerPoint Presentation</vt:lpstr>
      <vt:lpstr>Goals for Async Interfaces</vt:lpstr>
      <vt:lpstr>Disclaimer</vt:lpstr>
      <vt:lpstr>Disclaimer</vt:lpstr>
      <vt:lpstr>Disclaimer 2</vt:lpstr>
      <vt:lpstr>PowerPoint Presentation</vt:lpstr>
      <vt:lpstr>PowerPoint Presentation</vt:lpstr>
      <vt:lpstr>Concurrency vs. Parallelism</vt:lpstr>
      <vt:lpstr>Concurrency vs. Parallelism</vt:lpstr>
      <vt:lpstr>Concurrency vs. Parallelism</vt:lpstr>
      <vt:lpstr>Parallelism and Concurrency are Opposites</vt:lpstr>
      <vt:lpstr>Parallelism is "More Universal"</vt:lpstr>
      <vt:lpstr>Why are the parallel algorithms fast?</vt:lpstr>
      <vt:lpstr>PowerPoint Presentation</vt:lpstr>
      <vt:lpstr>PowerPoint Presentation</vt:lpstr>
      <vt:lpstr>Why are Futures slow?</vt:lpstr>
      <vt:lpstr>Why are Futures slow?</vt:lpstr>
      <vt:lpstr>PowerPoint Presentation</vt:lpstr>
      <vt:lpstr>A simple observation…</vt:lpstr>
      <vt:lpstr>A less simple observation...</vt:lpstr>
      <vt:lpstr>A less simple observation…</vt:lpstr>
      <vt:lpstr>then() is just an algorithm</vt:lpstr>
      <vt:lpstr>Use then() to compose lazy futures</vt:lpstr>
      <vt:lpstr>Blocking is just an algorithm, too</vt:lpstr>
      <vt:lpstr>Use sync_wait() algo to block</vt:lpstr>
      <vt:lpstr>Separation of concerns</vt:lpstr>
      <vt:lpstr>Lazy future advantages</vt:lpstr>
      <vt:lpstr>Generic is as Generic does</vt:lpstr>
      <vt:lpstr>Generic is as Generic does</vt:lpstr>
      <vt:lpstr>PowerPoint Presentation</vt:lpstr>
      <vt:lpstr>Coroutines and callbacks </vt:lpstr>
      <vt:lpstr>PowerPoint Presentation</vt:lpstr>
      <vt:lpstr>(Some) Senders are Awaitable</vt:lpstr>
      <vt:lpstr>(Some) Senders are Awaitable</vt:lpstr>
      <vt:lpstr>(Some) Senders are Awaitable</vt:lpstr>
      <vt:lpstr>(Some) Senders are Awaitable</vt:lpstr>
      <vt:lpstr>(All) Awaitables are Senders</vt:lpstr>
      <vt:lpstr>(All) Awaitables are Senders</vt:lpstr>
      <vt:lpstr>PowerPoint Presentation</vt:lpstr>
      <vt:lpstr>Building on Sender/Receiver</vt:lpstr>
      <vt:lpstr>Example: Futures</vt:lpstr>
      <vt:lpstr>Futures</vt:lpstr>
      <vt:lpstr>Futures</vt:lpstr>
      <vt:lpstr>Futures</vt:lpstr>
      <vt:lpstr>Futures: Summary</vt:lpstr>
      <vt:lpstr>PowerPoint Presentation</vt:lpstr>
      <vt:lpstr>FLASHBACK: Why are the parallel algorithms fast?</vt:lpstr>
      <vt:lpstr>Sender/Receiver and Parallelism</vt:lpstr>
      <vt:lpstr>PowerPoint Presentation</vt:lpstr>
      <vt:lpstr>PowerPoint Presentation</vt:lpstr>
      <vt:lpstr>PowerPoint Presentation</vt:lpstr>
      <vt:lpstr>Async Abstraction</vt:lpstr>
      <vt:lpstr>PowerPoint Presentation</vt:lpstr>
      <vt:lpstr>Additional 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Tips and Resources</dc:title>
  <dc:creator>Sudie Wentling</dc:creator>
  <cp:lastModifiedBy>Eric Niebler</cp:lastModifiedBy>
  <cp:revision>21</cp:revision>
  <dcterms:created xsi:type="dcterms:W3CDTF">2018-05-15T17:55:07Z</dcterms:created>
  <dcterms:modified xsi:type="dcterms:W3CDTF">2019-12-03T22:37:35Z</dcterms:modified>
</cp:coreProperties>
</file>

<file path=docProps/thumbnail.jpeg>
</file>